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" ContentType="image/t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2"/>
  </p:notesMasterIdLst>
  <p:sldIdLst>
    <p:sldId id="256" r:id="rId2"/>
    <p:sldId id="257" r:id="rId3"/>
    <p:sldId id="292" r:id="rId4"/>
    <p:sldId id="293" r:id="rId5"/>
    <p:sldId id="345" r:id="rId6"/>
    <p:sldId id="295" r:id="rId7"/>
    <p:sldId id="336" r:id="rId8"/>
    <p:sldId id="335" r:id="rId9"/>
    <p:sldId id="291" r:id="rId10"/>
    <p:sldId id="258" r:id="rId11"/>
    <p:sldId id="259" r:id="rId12"/>
    <p:sldId id="340" r:id="rId13"/>
    <p:sldId id="260" r:id="rId14"/>
    <p:sldId id="261" r:id="rId15"/>
    <p:sldId id="262" r:id="rId16"/>
    <p:sldId id="263" r:id="rId17"/>
    <p:sldId id="264" r:id="rId18"/>
    <p:sldId id="268" r:id="rId19"/>
    <p:sldId id="267" r:id="rId20"/>
    <p:sldId id="341" r:id="rId21"/>
    <p:sldId id="342" r:id="rId22"/>
    <p:sldId id="315" r:id="rId23"/>
    <p:sldId id="320" r:id="rId24"/>
    <p:sldId id="321" r:id="rId25"/>
    <p:sldId id="322" r:id="rId26"/>
    <p:sldId id="323" r:id="rId27"/>
    <p:sldId id="324" r:id="rId28"/>
    <p:sldId id="325" r:id="rId29"/>
    <p:sldId id="328" r:id="rId30"/>
    <p:sldId id="344" r:id="rId31"/>
    <p:sldId id="296" r:id="rId32"/>
    <p:sldId id="299" r:id="rId33"/>
    <p:sldId id="298" r:id="rId34"/>
    <p:sldId id="300" r:id="rId35"/>
    <p:sldId id="301" r:id="rId36"/>
    <p:sldId id="302" r:id="rId37"/>
    <p:sldId id="303" r:id="rId38"/>
    <p:sldId id="304" r:id="rId39"/>
    <p:sldId id="305" r:id="rId40"/>
    <p:sldId id="309" r:id="rId41"/>
    <p:sldId id="310" r:id="rId42"/>
    <p:sldId id="311" r:id="rId43"/>
    <p:sldId id="312" r:id="rId44"/>
    <p:sldId id="313" r:id="rId45"/>
    <p:sldId id="331" r:id="rId46"/>
    <p:sldId id="332" r:id="rId47"/>
    <p:sldId id="333" r:id="rId48"/>
    <p:sldId id="337" r:id="rId49"/>
    <p:sldId id="338" r:id="rId50"/>
    <p:sldId id="314" r:id="rId51"/>
  </p:sldIdLst>
  <p:sldSz cx="9144000" cy="5143500" type="screen16x9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74746"/>
        </a:solidFill>
        <a:effectLst/>
        <a:uFillTx/>
        <a:latin typeface="+mj-lt"/>
        <a:ea typeface="+mj-ea"/>
        <a:cs typeface="+mj-cs"/>
        <a:sym typeface="Arial"/>
      </a:defRPr>
    </a:lvl1pPr>
    <a:lvl2pPr marL="0" marR="0" indent="457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74746"/>
        </a:solidFill>
        <a:effectLst/>
        <a:uFillTx/>
        <a:latin typeface="+mj-lt"/>
        <a:ea typeface="+mj-ea"/>
        <a:cs typeface="+mj-cs"/>
        <a:sym typeface="Arial"/>
      </a:defRPr>
    </a:lvl2pPr>
    <a:lvl3pPr marL="0" marR="0" indent="914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74746"/>
        </a:solidFill>
        <a:effectLst/>
        <a:uFillTx/>
        <a:latin typeface="+mj-lt"/>
        <a:ea typeface="+mj-ea"/>
        <a:cs typeface="+mj-cs"/>
        <a:sym typeface="Arial"/>
      </a:defRPr>
    </a:lvl3pPr>
    <a:lvl4pPr marL="0" marR="0" indent="1371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74746"/>
        </a:solidFill>
        <a:effectLst/>
        <a:uFillTx/>
        <a:latin typeface="+mj-lt"/>
        <a:ea typeface="+mj-ea"/>
        <a:cs typeface="+mj-cs"/>
        <a:sym typeface="Arial"/>
      </a:defRPr>
    </a:lvl4pPr>
    <a:lvl5pPr marL="0" marR="0" indent="18288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74746"/>
        </a:solidFill>
        <a:effectLst/>
        <a:uFillTx/>
        <a:latin typeface="+mj-lt"/>
        <a:ea typeface="+mj-ea"/>
        <a:cs typeface="+mj-cs"/>
        <a:sym typeface="Arial"/>
      </a:defRPr>
    </a:lvl5pPr>
    <a:lvl6pPr marL="0" marR="0" indent="22860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74746"/>
        </a:solidFill>
        <a:effectLst/>
        <a:uFillTx/>
        <a:latin typeface="+mj-lt"/>
        <a:ea typeface="+mj-ea"/>
        <a:cs typeface="+mj-cs"/>
        <a:sym typeface="Arial"/>
      </a:defRPr>
    </a:lvl6pPr>
    <a:lvl7pPr marL="0" marR="0" indent="2743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74746"/>
        </a:solidFill>
        <a:effectLst/>
        <a:uFillTx/>
        <a:latin typeface="+mj-lt"/>
        <a:ea typeface="+mj-ea"/>
        <a:cs typeface="+mj-cs"/>
        <a:sym typeface="Arial"/>
      </a:defRPr>
    </a:lvl7pPr>
    <a:lvl8pPr marL="0" marR="0" indent="3200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74746"/>
        </a:solidFill>
        <a:effectLst/>
        <a:uFillTx/>
        <a:latin typeface="+mj-lt"/>
        <a:ea typeface="+mj-ea"/>
        <a:cs typeface="+mj-cs"/>
        <a:sym typeface="Arial"/>
      </a:defRPr>
    </a:lvl8pPr>
    <a:lvl9pPr marL="0" marR="0" indent="3657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74746"/>
        </a:solidFill>
        <a:effectLst/>
        <a:uFillTx/>
        <a:latin typeface="+mj-lt"/>
        <a:ea typeface="+mj-ea"/>
        <a:cs typeface="+mj-cs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474746"/>
        </a:fontRef>
        <a:srgbClr val="474746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EE5CE"/>
          </a:solidFill>
        </a:fill>
      </a:tcStyle>
    </a:wholeTbl>
    <a:band2H>
      <a:tcTxStyle/>
      <a:tcStyle>
        <a:tcBdr/>
        <a:fill>
          <a:solidFill>
            <a:srgbClr val="FEF2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474746"/>
        </a:fontRef>
        <a:srgbClr val="474746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2E3"/>
          </a:solidFill>
        </a:fill>
      </a:tcStyle>
    </a:wholeTbl>
    <a:band2H>
      <a:tcTxStyle/>
      <a:tcStyle>
        <a:tcBdr/>
        <a:fill>
          <a:solidFill>
            <a:srgbClr val="E6EAF1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474746"/>
        </a:fontRef>
        <a:srgbClr val="474746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DDDDD"/>
          </a:solidFill>
        </a:fill>
      </a:tcStyle>
    </a:wholeTbl>
    <a:band2H>
      <a:tcTxStyle/>
      <a:tcStyle>
        <a:tcBdr/>
        <a:fill>
          <a:solidFill>
            <a:srgbClr val="EFEFE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474746"/>
        </a:fontRef>
        <a:srgbClr val="474746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8E8E8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474746"/>
        </a:fontRef>
        <a:srgbClr val="474746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474746"/>
              </a:solidFill>
              <a:prstDash val="solid"/>
              <a:round/>
            </a:ln>
          </a:top>
          <a:bottom>
            <a:ln w="25400" cap="flat">
              <a:solidFill>
                <a:srgbClr val="474746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474746"/>
              </a:solidFill>
              <a:prstDash val="solid"/>
              <a:round/>
            </a:ln>
          </a:top>
          <a:bottom>
            <a:ln w="25400" cap="flat">
              <a:solidFill>
                <a:srgbClr val="474746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474746"/>
        </a:fontRef>
        <a:srgbClr val="474746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ECECE"/>
          </a:solidFill>
        </a:fill>
      </a:tcStyle>
    </a:wholeTbl>
    <a:band2H>
      <a:tcTxStyle/>
      <a:tcStyle>
        <a:tcBdr/>
        <a:fill>
          <a:solidFill>
            <a:srgbClr val="E8E8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47474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47474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474746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474746"/>
        </a:fontRef>
        <a:srgbClr val="474746"/>
      </a:tcTxStyle>
      <a:tcStyle>
        <a:tcBdr>
          <a:left>
            <a:ln w="12700" cap="flat">
              <a:solidFill>
                <a:srgbClr val="474746"/>
              </a:solidFill>
              <a:prstDash val="solid"/>
              <a:round/>
            </a:ln>
          </a:left>
          <a:right>
            <a:ln w="12700" cap="flat">
              <a:solidFill>
                <a:srgbClr val="474746"/>
              </a:solidFill>
              <a:prstDash val="solid"/>
              <a:round/>
            </a:ln>
          </a:right>
          <a:top>
            <a:ln w="12700" cap="flat">
              <a:solidFill>
                <a:srgbClr val="474746"/>
              </a:solidFill>
              <a:prstDash val="solid"/>
              <a:round/>
            </a:ln>
          </a:top>
          <a:bottom>
            <a:ln w="12700" cap="flat">
              <a:solidFill>
                <a:srgbClr val="474746"/>
              </a:solidFill>
              <a:prstDash val="solid"/>
              <a:round/>
            </a:ln>
          </a:bottom>
          <a:insideH>
            <a:ln w="12700" cap="flat">
              <a:solidFill>
                <a:srgbClr val="474746"/>
              </a:solidFill>
              <a:prstDash val="solid"/>
              <a:round/>
            </a:ln>
          </a:insideH>
          <a:insideV>
            <a:ln w="12700" cap="flat">
              <a:solidFill>
                <a:srgbClr val="474746"/>
              </a:solidFill>
              <a:prstDash val="solid"/>
              <a:round/>
            </a:ln>
          </a:insideV>
        </a:tcBdr>
        <a:fill>
          <a:solidFill>
            <a:srgbClr val="474746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474746"/>
        </a:fontRef>
        <a:srgbClr val="474746"/>
      </a:tcTxStyle>
      <a:tcStyle>
        <a:tcBdr>
          <a:left>
            <a:ln w="12700" cap="flat">
              <a:solidFill>
                <a:srgbClr val="474746"/>
              </a:solidFill>
              <a:prstDash val="solid"/>
              <a:round/>
            </a:ln>
          </a:left>
          <a:right>
            <a:ln w="12700" cap="flat">
              <a:solidFill>
                <a:srgbClr val="474746"/>
              </a:solidFill>
              <a:prstDash val="solid"/>
              <a:round/>
            </a:ln>
          </a:right>
          <a:top>
            <a:ln w="12700" cap="flat">
              <a:solidFill>
                <a:srgbClr val="474746"/>
              </a:solidFill>
              <a:prstDash val="solid"/>
              <a:round/>
            </a:ln>
          </a:top>
          <a:bottom>
            <a:ln w="12700" cap="flat">
              <a:solidFill>
                <a:srgbClr val="474746"/>
              </a:solidFill>
              <a:prstDash val="solid"/>
              <a:round/>
            </a:ln>
          </a:bottom>
          <a:insideH>
            <a:ln w="12700" cap="flat">
              <a:solidFill>
                <a:srgbClr val="474746"/>
              </a:solidFill>
              <a:prstDash val="solid"/>
              <a:round/>
            </a:ln>
          </a:insideH>
          <a:insideV>
            <a:ln w="12700" cap="flat">
              <a:solidFill>
                <a:srgbClr val="474746"/>
              </a:solidFill>
              <a:prstDash val="solid"/>
              <a:round/>
            </a:ln>
          </a:insideV>
        </a:tcBdr>
        <a:fill>
          <a:solidFill>
            <a:srgbClr val="474746">
              <a:alpha val="20000"/>
            </a:srgbClr>
          </a:solidFill>
        </a:fill>
      </a:tcStyle>
    </a:firstCol>
    <a:lastRow>
      <a:tcTxStyle b="on" i="off">
        <a:fontRef idx="major">
          <a:srgbClr val="474746"/>
        </a:fontRef>
        <a:srgbClr val="474746"/>
      </a:tcTxStyle>
      <a:tcStyle>
        <a:tcBdr>
          <a:left>
            <a:ln w="12700" cap="flat">
              <a:solidFill>
                <a:srgbClr val="474746"/>
              </a:solidFill>
              <a:prstDash val="solid"/>
              <a:round/>
            </a:ln>
          </a:left>
          <a:right>
            <a:ln w="12700" cap="flat">
              <a:solidFill>
                <a:srgbClr val="474746"/>
              </a:solidFill>
              <a:prstDash val="solid"/>
              <a:round/>
            </a:ln>
          </a:right>
          <a:top>
            <a:ln w="50800" cap="flat">
              <a:solidFill>
                <a:srgbClr val="474746"/>
              </a:solidFill>
              <a:prstDash val="solid"/>
              <a:round/>
            </a:ln>
          </a:top>
          <a:bottom>
            <a:ln w="12700" cap="flat">
              <a:solidFill>
                <a:srgbClr val="474746"/>
              </a:solidFill>
              <a:prstDash val="solid"/>
              <a:round/>
            </a:ln>
          </a:bottom>
          <a:insideH>
            <a:ln w="12700" cap="flat">
              <a:solidFill>
                <a:srgbClr val="474746"/>
              </a:solidFill>
              <a:prstDash val="solid"/>
              <a:round/>
            </a:ln>
          </a:insideH>
          <a:insideV>
            <a:ln w="12700" cap="flat">
              <a:solidFill>
                <a:srgbClr val="474746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474746"/>
        </a:fontRef>
        <a:srgbClr val="474746"/>
      </a:tcTxStyle>
      <a:tcStyle>
        <a:tcBdr>
          <a:left>
            <a:ln w="12700" cap="flat">
              <a:solidFill>
                <a:srgbClr val="474746"/>
              </a:solidFill>
              <a:prstDash val="solid"/>
              <a:round/>
            </a:ln>
          </a:left>
          <a:right>
            <a:ln w="12700" cap="flat">
              <a:solidFill>
                <a:srgbClr val="474746"/>
              </a:solidFill>
              <a:prstDash val="solid"/>
              <a:round/>
            </a:ln>
          </a:right>
          <a:top>
            <a:ln w="12700" cap="flat">
              <a:solidFill>
                <a:srgbClr val="474746"/>
              </a:solidFill>
              <a:prstDash val="solid"/>
              <a:round/>
            </a:ln>
          </a:top>
          <a:bottom>
            <a:ln w="25400" cap="flat">
              <a:solidFill>
                <a:srgbClr val="474746"/>
              </a:solidFill>
              <a:prstDash val="solid"/>
              <a:round/>
            </a:ln>
          </a:bottom>
          <a:insideH>
            <a:ln w="12700" cap="flat">
              <a:solidFill>
                <a:srgbClr val="474746"/>
              </a:solidFill>
              <a:prstDash val="solid"/>
              <a:round/>
            </a:ln>
          </a:insideH>
          <a:insideV>
            <a:ln w="12700" cap="flat">
              <a:solidFill>
                <a:srgbClr val="474746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81"/>
    <p:restoredTop sz="86256" autoAdjust="0"/>
  </p:normalViewPr>
  <p:slideViewPr>
    <p:cSldViewPr snapToGrid="0" snapToObjects="1">
      <p:cViewPr varScale="1">
        <p:scale>
          <a:sx n="105" d="100"/>
          <a:sy n="105" d="100"/>
        </p:scale>
        <p:origin x="208" y="49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54" d="100"/>
          <a:sy n="54" d="100"/>
        </p:scale>
        <p:origin x="-2928" y="-8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73" name="Shape 173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77465611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1200">
        <a:latin typeface="+mj-lt"/>
        <a:ea typeface="+mj-ea"/>
        <a:cs typeface="+mj-cs"/>
        <a:sym typeface="Arial"/>
      </a:defRPr>
    </a:lvl1pPr>
    <a:lvl2pPr indent="228600" defTabSz="457200" latinLnBrk="0">
      <a:defRPr sz="1200">
        <a:latin typeface="+mj-lt"/>
        <a:ea typeface="+mj-ea"/>
        <a:cs typeface="+mj-cs"/>
        <a:sym typeface="Arial"/>
      </a:defRPr>
    </a:lvl2pPr>
    <a:lvl3pPr indent="457200" defTabSz="457200" latinLnBrk="0">
      <a:defRPr sz="1200">
        <a:latin typeface="+mj-lt"/>
        <a:ea typeface="+mj-ea"/>
        <a:cs typeface="+mj-cs"/>
        <a:sym typeface="Arial"/>
      </a:defRPr>
    </a:lvl3pPr>
    <a:lvl4pPr indent="685800" defTabSz="457200" latinLnBrk="0">
      <a:defRPr sz="1200">
        <a:latin typeface="+mj-lt"/>
        <a:ea typeface="+mj-ea"/>
        <a:cs typeface="+mj-cs"/>
        <a:sym typeface="Arial"/>
      </a:defRPr>
    </a:lvl4pPr>
    <a:lvl5pPr indent="914400" defTabSz="457200" latinLnBrk="0">
      <a:defRPr sz="1200">
        <a:latin typeface="+mj-lt"/>
        <a:ea typeface="+mj-ea"/>
        <a:cs typeface="+mj-cs"/>
        <a:sym typeface="Arial"/>
      </a:defRPr>
    </a:lvl5pPr>
    <a:lvl6pPr indent="1143000" defTabSz="457200" latinLnBrk="0">
      <a:defRPr sz="1200">
        <a:latin typeface="+mj-lt"/>
        <a:ea typeface="+mj-ea"/>
        <a:cs typeface="+mj-cs"/>
        <a:sym typeface="Arial"/>
      </a:defRPr>
    </a:lvl6pPr>
    <a:lvl7pPr indent="1371600" defTabSz="457200" latinLnBrk="0">
      <a:defRPr sz="1200">
        <a:latin typeface="+mj-lt"/>
        <a:ea typeface="+mj-ea"/>
        <a:cs typeface="+mj-cs"/>
        <a:sym typeface="Arial"/>
      </a:defRPr>
    </a:lvl7pPr>
    <a:lvl8pPr indent="1600200" defTabSz="457200" latinLnBrk="0">
      <a:defRPr sz="1200">
        <a:latin typeface="+mj-lt"/>
        <a:ea typeface="+mj-ea"/>
        <a:cs typeface="+mj-cs"/>
        <a:sym typeface="Arial"/>
      </a:defRPr>
    </a:lvl8pPr>
    <a:lvl9pPr indent="1828800" defTabSz="457200" latinLnBrk="0">
      <a:defRPr sz="1200">
        <a:latin typeface="+mj-lt"/>
        <a:ea typeface="+mj-ea"/>
        <a:cs typeface="+mj-cs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40791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9" name="Shape 18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914400"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t>imagenet at the time  orders of magnitude larger than the most popular image classification datasets.</a:t>
            </a:r>
          </a:p>
          <a:p>
            <a:pPr defTabSz="914400"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t>at first in 2010 and 2011, nobody gets better than 25% top5 error rate</a:t>
            </a:r>
          </a:p>
          <a:p>
            <a:pPr defTabSz="914400"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t>in 2012, the winning team got 16% rate, beating all other teams by almost 10%. famed alexnet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7" name="Shape 19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914400"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t>imagenet at the time  orders of magnitude larger than the most popular image classification datasets.</a:t>
            </a:r>
          </a:p>
          <a:p>
            <a:pPr defTabSz="914400"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t>at first in 2010 and 2011, nobody gets better than 25% top5 error rate</a:t>
            </a:r>
          </a:p>
          <a:p>
            <a:pPr defTabSz="914400"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t>in 2012, the winning team got 16% rate, beating all other teams by almost 10%. famed alexnet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03" name="Shape 20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914400"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detection and segmentation in one network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27" name="Shape 22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914400"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can learn syntactic and semantic analogy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51" name="Shape 25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914400"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t>on the left three images labeled by human</a:t>
            </a:r>
          </a:p>
          <a:p>
            <a:pPr defTabSz="914400"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t>on the right caption generated by neural network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45" name="Shape 24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914400"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munging very different data together to perform task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18651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5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 - N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image1.pdf" descr="image1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0911" y="4699139"/>
            <a:ext cx="883651" cy="331101"/>
          </a:xfrm>
          <a:prstGeom prst="rect">
            <a:avLst/>
          </a:prstGeom>
          <a:ln w="12700">
            <a:miter lim="400000"/>
          </a:ln>
        </p:spPr>
      </p:pic>
      <p:sp>
        <p:nvSpPr>
          <p:cNvPr id="128" name="Rectangle"/>
          <p:cNvSpPr/>
          <p:nvPr/>
        </p:nvSpPr>
        <p:spPr>
          <a:xfrm>
            <a:off x="8053950" y="4639759"/>
            <a:ext cx="1018534" cy="44008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spcBef>
                <a:spcPts val="900"/>
              </a:spcBef>
              <a:defRPr sz="40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Hea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Title Text"/>
          <p:cNvSpPr txBox="1">
            <a:spLocks noGrp="1"/>
          </p:cNvSpPr>
          <p:nvPr>
            <p:ph type="title"/>
          </p:nvPr>
        </p:nvSpPr>
        <p:spPr>
          <a:xfrm>
            <a:off x="3074459" y="1674428"/>
            <a:ext cx="6069542" cy="1250669"/>
          </a:xfrm>
          <a:prstGeom prst="rect">
            <a:avLst/>
          </a:prstGeom>
        </p:spPr>
        <p:txBody>
          <a:bodyPr anchor="ctr"/>
          <a:lstStyle>
            <a:lvl1pPr>
              <a:defRPr sz="3000">
                <a:solidFill>
                  <a:srgbClr val="4D4D4C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3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Hea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Title Text"/>
          <p:cNvSpPr txBox="1">
            <a:spLocks noGrp="1"/>
          </p:cNvSpPr>
          <p:nvPr>
            <p:ph type="title"/>
          </p:nvPr>
        </p:nvSpPr>
        <p:spPr>
          <a:xfrm>
            <a:off x="396393" y="1969202"/>
            <a:ext cx="7772401" cy="930106"/>
          </a:xfrm>
          <a:prstGeom prst="rect">
            <a:avLst/>
          </a:prstGeom>
        </p:spPr>
        <p:txBody>
          <a:bodyPr anchor="ctr"/>
          <a:lstStyle>
            <a:lvl1pPr>
              <a:defRPr sz="4000"/>
            </a:lvl1pPr>
          </a:lstStyle>
          <a:p>
            <a:r>
              <a:t>Title Text</a:t>
            </a:r>
          </a:p>
        </p:txBody>
      </p:sp>
      <p:sp>
        <p:nvSpPr>
          <p:cNvPr id="14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Title Text"/>
          <p:cNvSpPr txBox="1">
            <a:spLocks noGrp="1"/>
          </p:cNvSpPr>
          <p:nvPr>
            <p:ph type="title"/>
          </p:nvPr>
        </p:nvSpPr>
        <p:spPr>
          <a:xfrm>
            <a:off x="336789" y="114935"/>
            <a:ext cx="8205304" cy="54519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4D4D4C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5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"/>
          <p:cNvSpPr>
            <a:spLocks noGrp="1"/>
          </p:cNvSpPr>
          <p:nvPr>
            <p:ph type="body" sz="quarter" idx="13"/>
          </p:nvPr>
        </p:nvSpPr>
        <p:spPr>
          <a:xfrm>
            <a:off x="487898" y="3863771"/>
            <a:ext cx="3683001" cy="369889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900"/>
              </a:spcBef>
              <a:buSzTx/>
              <a:buNone/>
              <a:defRPr sz="4000" b="1">
                <a:solidFill>
                  <a:schemeClr val="accent6"/>
                </a:solidFill>
              </a:defRPr>
            </a:pPr>
            <a:endParaRPr/>
          </a:p>
        </p:txBody>
      </p:sp>
      <p:sp>
        <p:nvSpPr>
          <p:cNvPr id="13" name="Rectangle"/>
          <p:cNvSpPr>
            <a:spLocks noGrp="1"/>
          </p:cNvSpPr>
          <p:nvPr>
            <p:ph type="body" sz="quarter" idx="14"/>
          </p:nvPr>
        </p:nvSpPr>
        <p:spPr>
          <a:xfrm>
            <a:off x="487899" y="1250570"/>
            <a:ext cx="7324988" cy="744538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900"/>
              </a:spcBef>
              <a:buSzTx/>
              <a:buNone/>
              <a:defRPr sz="4000" b="1">
                <a:solidFill>
                  <a:srgbClr val="4D4D4C"/>
                </a:solidFill>
              </a:defRPr>
            </a:pPr>
            <a:endParaRPr/>
          </a:p>
        </p:txBody>
      </p:sp>
      <p:sp>
        <p:nvSpPr>
          <p:cNvPr id="14" name="Rectangle"/>
          <p:cNvSpPr>
            <a:spLocks noGrp="1"/>
          </p:cNvSpPr>
          <p:nvPr>
            <p:ph type="body" sz="quarter" idx="15"/>
          </p:nvPr>
        </p:nvSpPr>
        <p:spPr>
          <a:xfrm>
            <a:off x="487898" y="2000917"/>
            <a:ext cx="6041584" cy="487850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b="1">
                <a:solidFill>
                  <a:srgbClr val="4D4D4C"/>
                </a:solidFill>
              </a:defRPr>
            </a:pPr>
            <a:endParaRPr/>
          </a:p>
        </p:txBody>
      </p:sp>
      <p:sp>
        <p:nvSpPr>
          <p:cNvPr id="15" name="© 2018, Amazon Web Services, Inc. or its Affiliates. All rights reserved."/>
          <p:cNvSpPr txBox="1"/>
          <p:nvPr/>
        </p:nvSpPr>
        <p:spPr>
          <a:xfrm>
            <a:off x="489149" y="4891340"/>
            <a:ext cx="3027776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defRPr sz="700">
                <a:solidFill>
                  <a:srgbClr val="C2C2C1"/>
                </a:solidFill>
              </a:defRPr>
            </a:lvl1pPr>
          </a:lstStyle>
          <a:p>
            <a:r>
              <a:t>© 2018, Amazon Web Services, Inc. or its Affiliates. All rights reserved.</a:t>
            </a:r>
          </a:p>
        </p:txBody>
      </p:sp>
      <p:sp>
        <p:nvSpPr>
          <p:cNvPr id="1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54756161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de Snipp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Text"/>
          <p:cNvSpPr txBox="1">
            <a:spLocks noGrp="1"/>
          </p:cNvSpPr>
          <p:nvPr>
            <p:ph type="title"/>
          </p:nvPr>
        </p:nvSpPr>
        <p:spPr>
          <a:xfrm>
            <a:off x="336789" y="114935"/>
            <a:ext cx="8205304" cy="545743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4" name="Body Level One…"/>
          <p:cNvSpPr txBox="1">
            <a:spLocks noGrp="1"/>
          </p:cNvSpPr>
          <p:nvPr>
            <p:ph type="body" idx="1"/>
          </p:nvPr>
        </p:nvSpPr>
        <p:spPr>
          <a:xfrm>
            <a:off x="336613" y="1010407"/>
            <a:ext cx="8207742" cy="3641928"/>
          </a:xfrm>
          <a:prstGeom prst="rect">
            <a:avLst/>
          </a:prstGeom>
        </p:spPr>
        <p:txBody>
          <a:bodyPr/>
          <a:lstStyle>
            <a:lvl1pPr>
              <a:spcBef>
                <a:spcPts val="200"/>
              </a:spcBef>
              <a:defRPr sz="1100"/>
            </a:lvl1pPr>
            <a:lvl2pPr marL="0" indent="457200">
              <a:spcBef>
                <a:spcPts val="200"/>
              </a:spcBef>
              <a:buSzTx/>
              <a:buNone/>
              <a:defRPr sz="1100"/>
            </a:lvl2pPr>
            <a:lvl3pPr marL="0" indent="914400">
              <a:spcBef>
                <a:spcPts val="200"/>
              </a:spcBef>
              <a:buSzTx/>
              <a:buNone/>
              <a:defRPr sz="1100"/>
            </a:lvl3pPr>
            <a:lvl4pPr marL="0" indent="1371600">
              <a:spcBef>
                <a:spcPts val="200"/>
              </a:spcBef>
              <a:buSzTx/>
              <a:buNone/>
              <a:defRPr sz="1100"/>
            </a:lvl4pPr>
            <a:lvl5pPr marL="0" indent="1828800">
              <a:spcBef>
                <a:spcPts val="200"/>
              </a:spcBef>
              <a:buSzTx/>
              <a:buNone/>
              <a:defRPr sz="11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Hea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itle Text"/>
          <p:cNvSpPr txBox="1">
            <a:spLocks noGrp="1"/>
          </p:cNvSpPr>
          <p:nvPr>
            <p:ph type="title"/>
          </p:nvPr>
        </p:nvSpPr>
        <p:spPr>
          <a:xfrm>
            <a:off x="396393" y="1969202"/>
            <a:ext cx="7772401" cy="930106"/>
          </a:xfrm>
          <a:prstGeom prst="rect">
            <a:avLst/>
          </a:prstGeom>
        </p:spPr>
        <p:txBody>
          <a:bodyPr anchor="ctr"/>
          <a:lstStyle>
            <a:lvl1pPr>
              <a:defRPr sz="4000"/>
            </a:lvl1pPr>
          </a:lstStyle>
          <a:p>
            <a:r>
              <a:t>Title Text</a:t>
            </a:r>
          </a:p>
        </p:txBody>
      </p:sp>
      <p:sp>
        <p:nvSpPr>
          <p:cNvPr id="4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itle Text"/>
          <p:cNvSpPr txBox="1">
            <a:spLocks noGrp="1"/>
          </p:cNvSpPr>
          <p:nvPr>
            <p:ph type="title"/>
          </p:nvPr>
        </p:nvSpPr>
        <p:spPr>
          <a:xfrm>
            <a:off x="336789" y="114935"/>
            <a:ext cx="8205304" cy="545743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333575" y="1012506"/>
            <a:ext cx="4038601" cy="3472074"/>
          </a:xfrm>
          <a:prstGeom prst="rect">
            <a:avLst/>
          </a:prstGeom>
        </p:spPr>
        <p:txBody>
          <a:bodyPr/>
          <a:lstStyle>
            <a:lvl1pPr>
              <a:defRPr sz="2200"/>
            </a:lvl1pPr>
            <a:lvl2pPr marL="771525" indent="-314325">
              <a:defRPr sz="2200"/>
            </a:lvl2pPr>
            <a:lvl3pPr marL="1228725" indent="-314325">
              <a:defRPr sz="2200"/>
            </a:lvl3pPr>
            <a:lvl4pPr marL="1685925" indent="-314325">
              <a:defRPr sz="2200"/>
            </a:lvl4pPr>
            <a:lvl5pPr marL="2143125" indent="-314325">
              <a:defRPr sz="2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itle Text"/>
          <p:cNvSpPr txBox="1">
            <a:spLocks noGrp="1"/>
          </p:cNvSpPr>
          <p:nvPr>
            <p:ph type="title"/>
          </p:nvPr>
        </p:nvSpPr>
        <p:spPr>
          <a:xfrm>
            <a:off x="336789" y="114935"/>
            <a:ext cx="8205304" cy="54574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4D4D4C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6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37517" y="1011542"/>
            <a:ext cx="2442635" cy="3394472"/>
          </a:xfrm>
          <a:prstGeom prst="rect">
            <a:avLst/>
          </a:prstGeom>
        </p:spPr>
        <p:txBody>
          <a:bodyPr/>
          <a:lstStyle>
            <a:lvl1pPr>
              <a:spcBef>
                <a:spcPts val="400"/>
              </a:spcBef>
              <a:defRPr sz="2000">
                <a:solidFill>
                  <a:srgbClr val="4D4D4C"/>
                </a:solidFill>
              </a:defRPr>
            </a:lvl1pPr>
            <a:lvl2pPr marL="774700" indent="-317500">
              <a:spcBef>
                <a:spcPts val="400"/>
              </a:spcBef>
              <a:defRPr sz="2000">
                <a:solidFill>
                  <a:srgbClr val="4D4D4C"/>
                </a:solidFill>
              </a:defRPr>
            </a:lvl2pPr>
            <a:lvl3pPr marL="1200150" indent="-285750">
              <a:spcBef>
                <a:spcPts val="400"/>
              </a:spcBef>
              <a:defRPr sz="2000">
                <a:solidFill>
                  <a:srgbClr val="4D4D4C"/>
                </a:solidFill>
              </a:defRPr>
            </a:lvl3pPr>
            <a:lvl4pPr marL="0" indent="1371600">
              <a:spcBef>
                <a:spcPts val="400"/>
              </a:spcBef>
              <a:buSzTx/>
              <a:buNone/>
              <a:defRPr sz="2000">
                <a:solidFill>
                  <a:srgbClr val="4D4D4C"/>
                </a:solidFill>
              </a:defRPr>
            </a:lvl4pPr>
            <a:lvl5pPr marL="2114550" indent="-285750">
              <a:spcBef>
                <a:spcPts val="400"/>
              </a:spcBef>
              <a:defRPr sz="2000">
                <a:solidFill>
                  <a:srgbClr val="4D4D4C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Four Content -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itle Text"/>
          <p:cNvSpPr txBox="1">
            <a:spLocks noGrp="1"/>
          </p:cNvSpPr>
          <p:nvPr>
            <p:ph type="title"/>
          </p:nvPr>
        </p:nvSpPr>
        <p:spPr>
          <a:xfrm>
            <a:off x="336789" y="114935"/>
            <a:ext cx="8205304" cy="545194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7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37742" y="3127083"/>
            <a:ext cx="1797051" cy="340941"/>
          </a:xfrm>
          <a:prstGeom prst="rect">
            <a:avLst/>
          </a:prstGeom>
        </p:spPr>
        <p:txBody>
          <a:bodyPr/>
          <a:lstStyle>
            <a:lvl1pPr algn="ctr">
              <a:spcBef>
                <a:spcPts val="300"/>
              </a:spcBef>
              <a:defRPr sz="1400">
                <a:solidFill>
                  <a:srgbClr val="4D4D4C"/>
                </a:solidFill>
              </a:defRPr>
            </a:lvl1pPr>
            <a:lvl2pPr marL="0" indent="457200" algn="ctr">
              <a:spcBef>
                <a:spcPts val="300"/>
              </a:spcBef>
              <a:buSzTx/>
              <a:buNone/>
              <a:defRPr sz="1400">
                <a:solidFill>
                  <a:srgbClr val="4D4D4C"/>
                </a:solidFill>
              </a:defRPr>
            </a:lvl2pPr>
            <a:lvl3pPr marL="0" indent="914400" algn="ctr">
              <a:spcBef>
                <a:spcPts val="300"/>
              </a:spcBef>
              <a:buSzTx/>
              <a:buNone/>
              <a:defRPr sz="1400">
                <a:solidFill>
                  <a:srgbClr val="4D4D4C"/>
                </a:solidFill>
              </a:defRPr>
            </a:lvl3pPr>
            <a:lvl4pPr marL="0" indent="1371600" algn="ctr">
              <a:spcBef>
                <a:spcPts val="300"/>
              </a:spcBef>
              <a:buSzTx/>
              <a:buNone/>
              <a:defRPr sz="1400">
                <a:solidFill>
                  <a:srgbClr val="4D4D4C"/>
                </a:solidFill>
              </a:defRPr>
            </a:lvl4pPr>
            <a:lvl5pPr marL="0" indent="1828800" algn="ctr">
              <a:spcBef>
                <a:spcPts val="300"/>
              </a:spcBef>
              <a:buSzTx/>
              <a:buNone/>
              <a:defRPr sz="1400">
                <a:solidFill>
                  <a:srgbClr val="4D4D4C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" name="Rectangle"/>
          <p:cNvSpPr>
            <a:spLocks noGrp="1"/>
          </p:cNvSpPr>
          <p:nvPr>
            <p:ph type="body" sz="quarter" idx="13"/>
          </p:nvPr>
        </p:nvSpPr>
        <p:spPr>
          <a:xfrm>
            <a:off x="2496747" y="3127083"/>
            <a:ext cx="1797051" cy="340941"/>
          </a:xfrm>
          <a:prstGeom prst="rect">
            <a:avLst/>
          </a:prstGeom>
        </p:spPr>
        <p:txBody>
          <a:bodyPr/>
          <a:lstStyle/>
          <a:p>
            <a:pPr algn="ctr">
              <a:spcBef>
                <a:spcPts val="300"/>
              </a:spcBef>
              <a:defRPr sz="1400" b="1">
                <a:solidFill>
                  <a:srgbClr val="4D4D4C"/>
                </a:solidFill>
              </a:defRPr>
            </a:pPr>
            <a:endParaRPr/>
          </a:p>
        </p:txBody>
      </p:sp>
      <p:sp>
        <p:nvSpPr>
          <p:cNvPr id="75" name="Rectangle"/>
          <p:cNvSpPr>
            <a:spLocks noGrp="1"/>
          </p:cNvSpPr>
          <p:nvPr>
            <p:ph type="body" sz="quarter" idx="14"/>
          </p:nvPr>
        </p:nvSpPr>
        <p:spPr>
          <a:xfrm>
            <a:off x="4634584" y="3127083"/>
            <a:ext cx="1797051" cy="340941"/>
          </a:xfrm>
          <a:prstGeom prst="rect">
            <a:avLst/>
          </a:prstGeom>
        </p:spPr>
        <p:txBody>
          <a:bodyPr/>
          <a:lstStyle/>
          <a:p>
            <a:pPr algn="ctr">
              <a:spcBef>
                <a:spcPts val="300"/>
              </a:spcBef>
              <a:defRPr sz="1400" b="1">
                <a:solidFill>
                  <a:srgbClr val="4D4D4C"/>
                </a:solidFill>
              </a:defRPr>
            </a:pPr>
            <a:endParaRPr/>
          </a:p>
        </p:txBody>
      </p:sp>
      <p:sp>
        <p:nvSpPr>
          <p:cNvPr id="76" name="Rectangle"/>
          <p:cNvSpPr>
            <a:spLocks noGrp="1"/>
          </p:cNvSpPr>
          <p:nvPr>
            <p:ph type="body" sz="quarter" idx="15"/>
          </p:nvPr>
        </p:nvSpPr>
        <p:spPr>
          <a:xfrm>
            <a:off x="6990344" y="3127083"/>
            <a:ext cx="1797051" cy="340941"/>
          </a:xfrm>
          <a:prstGeom prst="rect">
            <a:avLst/>
          </a:prstGeom>
        </p:spPr>
        <p:txBody>
          <a:bodyPr/>
          <a:lstStyle/>
          <a:p>
            <a:pPr algn="ctr">
              <a:spcBef>
                <a:spcPts val="300"/>
              </a:spcBef>
              <a:defRPr sz="1400" b="1">
                <a:solidFill>
                  <a:srgbClr val="4D4D4C"/>
                </a:solidFill>
              </a:defRPr>
            </a:pPr>
            <a:endParaRPr/>
          </a:p>
        </p:txBody>
      </p:sp>
      <p:sp>
        <p:nvSpPr>
          <p:cNvPr id="77" name="Image"/>
          <p:cNvSpPr>
            <a:spLocks noGrp="1"/>
          </p:cNvSpPr>
          <p:nvPr>
            <p:ph type="pic" sz="quarter" idx="16"/>
          </p:nvPr>
        </p:nvSpPr>
        <p:spPr>
          <a:xfrm>
            <a:off x="337742" y="1604354"/>
            <a:ext cx="1797051" cy="1344613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78" name="Image"/>
          <p:cNvSpPr>
            <a:spLocks noGrp="1"/>
          </p:cNvSpPr>
          <p:nvPr>
            <p:ph type="pic" sz="quarter" idx="17"/>
          </p:nvPr>
        </p:nvSpPr>
        <p:spPr>
          <a:xfrm>
            <a:off x="2496747" y="1604354"/>
            <a:ext cx="1797051" cy="1344613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79" name="Image"/>
          <p:cNvSpPr>
            <a:spLocks noGrp="1"/>
          </p:cNvSpPr>
          <p:nvPr>
            <p:ph type="pic" sz="quarter" idx="18"/>
          </p:nvPr>
        </p:nvSpPr>
        <p:spPr>
          <a:xfrm>
            <a:off x="4634584" y="1604354"/>
            <a:ext cx="1797051" cy="1344613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0" name="Image"/>
          <p:cNvSpPr>
            <a:spLocks noGrp="1"/>
          </p:cNvSpPr>
          <p:nvPr>
            <p:ph type="pic" sz="quarter" idx="19"/>
          </p:nvPr>
        </p:nvSpPr>
        <p:spPr>
          <a:xfrm>
            <a:off x="6990344" y="1604354"/>
            <a:ext cx="1797051" cy="1344613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ix Content -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itle Text"/>
          <p:cNvSpPr txBox="1">
            <a:spLocks noGrp="1"/>
          </p:cNvSpPr>
          <p:nvPr>
            <p:ph type="title"/>
          </p:nvPr>
        </p:nvSpPr>
        <p:spPr>
          <a:xfrm>
            <a:off x="336789" y="114935"/>
            <a:ext cx="8205304" cy="545194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9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39933" y="2151896"/>
            <a:ext cx="1924051" cy="340941"/>
          </a:xfrm>
          <a:prstGeom prst="rect">
            <a:avLst/>
          </a:prstGeom>
        </p:spPr>
        <p:txBody>
          <a:bodyPr/>
          <a:lstStyle>
            <a:lvl1pPr algn="ctr">
              <a:spcBef>
                <a:spcPts val="300"/>
              </a:spcBef>
              <a:defRPr sz="1400">
                <a:solidFill>
                  <a:srgbClr val="4D4D4C"/>
                </a:solidFill>
              </a:defRPr>
            </a:lvl1pPr>
            <a:lvl2pPr marL="0" indent="457200" algn="ctr">
              <a:spcBef>
                <a:spcPts val="300"/>
              </a:spcBef>
              <a:buSzTx/>
              <a:buNone/>
              <a:defRPr sz="1400">
                <a:solidFill>
                  <a:srgbClr val="4D4D4C"/>
                </a:solidFill>
              </a:defRPr>
            </a:lvl2pPr>
            <a:lvl3pPr marL="0" indent="914400" algn="ctr">
              <a:spcBef>
                <a:spcPts val="300"/>
              </a:spcBef>
              <a:buSzTx/>
              <a:buNone/>
              <a:defRPr sz="1400">
                <a:solidFill>
                  <a:srgbClr val="4D4D4C"/>
                </a:solidFill>
              </a:defRPr>
            </a:lvl3pPr>
            <a:lvl4pPr marL="0" indent="1371600" algn="ctr">
              <a:spcBef>
                <a:spcPts val="300"/>
              </a:spcBef>
              <a:buSzTx/>
              <a:buNone/>
              <a:defRPr sz="1400">
                <a:solidFill>
                  <a:srgbClr val="4D4D4C"/>
                </a:solidFill>
              </a:defRPr>
            </a:lvl4pPr>
            <a:lvl5pPr marL="0" indent="1828800" algn="ctr">
              <a:spcBef>
                <a:spcPts val="300"/>
              </a:spcBef>
              <a:buSzTx/>
              <a:buNone/>
              <a:defRPr sz="1400">
                <a:solidFill>
                  <a:srgbClr val="4D4D4C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1" name="Rectangle"/>
          <p:cNvSpPr>
            <a:spLocks noGrp="1"/>
          </p:cNvSpPr>
          <p:nvPr>
            <p:ph type="body" sz="quarter" idx="13"/>
          </p:nvPr>
        </p:nvSpPr>
        <p:spPr>
          <a:xfrm>
            <a:off x="3479308" y="2151896"/>
            <a:ext cx="1924051" cy="340941"/>
          </a:xfrm>
          <a:prstGeom prst="rect">
            <a:avLst/>
          </a:prstGeom>
        </p:spPr>
        <p:txBody>
          <a:bodyPr/>
          <a:lstStyle/>
          <a:p>
            <a:pPr algn="ctr">
              <a:spcBef>
                <a:spcPts val="300"/>
              </a:spcBef>
              <a:defRPr sz="1400" b="1">
                <a:solidFill>
                  <a:srgbClr val="4D4D4C"/>
                </a:solidFill>
              </a:defRPr>
            </a:pPr>
            <a:endParaRPr/>
          </a:p>
        </p:txBody>
      </p:sp>
      <p:sp>
        <p:nvSpPr>
          <p:cNvPr id="92" name="Rectangle"/>
          <p:cNvSpPr>
            <a:spLocks noGrp="1"/>
          </p:cNvSpPr>
          <p:nvPr>
            <p:ph type="body" sz="quarter" idx="14"/>
          </p:nvPr>
        </p:nvSpPr>
        <p:spPr>
          <a:xfrm>
            <a:off x="6624973" y="2151896"/>
            <a:ext cx="1924051" cy="340941"/>
          </a:xfrm>
          <a:prstGeom prst="rect">
            <a:avLst/>
          </a:prstGeom>
        </p:spPr>
        <p:txBody>
          <a:bodyPr/>
          <a:lstStyle/>
          <a:p>
            <a:pPr algn="ctr">
              <a:spcBef>
                <a:spcPts val="300"/>
              </a:spcBef>
              <a:defRPr sz="1400" b="1">
                <a:solidFill>
                  <a:srgbClr val="4D4D4C"/>
                </a:solidFill>
              </a:defRPr>
            </a:pPr>
            <a:endParaRPr/>
          </a:p>
        </p:txBody>
      </p:sp>
      <p:sp>
        <p:nvSpPr>
          <p:cNvPr id="93" name="Rectangle"/>
          <p:cNvSpPr>
            <a:spLocks noGrp="1"/>
          </p:cNvSpPr>
          <p:nvPr>
            <p:ph type="body" sz="quarter" idx="15"/>
          </p:nvPr>
        </p:nvSpPr>
        <p:spPr>
          <a:xfrm>
            <a:off x="339933" y="3963639"/>
            <a:ext cx="1924051" cy="340941"/>
          </a:xfrm>
          <a:prstGeom prst="rect">
            <a:avLst/>
          </a:prstGeom>
        </p:spPr>
        <p:txBody>
          <a:bodyPr/>
          <a:lstStyle/>
          <a:p>
            <a:pPr algn="ctr">
              <a:spcBef>
                <a:spcPts val="300"/>
              </a:spcBef>
              <a:defRPr sz="1400" b="1">
                <a:solidFill>
                  <a:srgbClr val="4D4D4C"/>
                </a:solidFill>
              </a:defRPr>
            </a:pPr>
            <a:endParaRPr/>
          </a:p>
        </p:txBody>
      </p:sp>
      <p:sp>
        <p:nvSpPr>
          <p:cNvPr id="94" name="Rectangle"/>
          <p:cNvSpPr>
            <a:spLocks noGrp="1"/>
          </p:cNvSpPr>
          <p:nvPr>
            <p:ph type="body" sz="quarter" idx="16"/>
          </p:nvPr>
        </p:nvSpPr>
        <p:spPr>
          <a:xfrm>
            <a:off x="3479308" y="3963639"/>
            <a:ext cx="1924051" cy="340941"/>
          </a:xfrm>
          <a:prstGeom prst="rect">
            <a:avLst/>
          </a:prstGeom>
        </p:spPr>
        <p:txBody>
          <a:bodyPr/>
          <a:lstStyle/>
          <a:p>
            <a:pPr algn="ctr">
              <a:spcBef>
                <a:spcPts val="300"/>
              </a:spcBef>
              <a:defRPr sz="1400" b="1">
                <a:solidFill>
                  <a:srgbClr val="4D4D4C"/>
                </a:solidFill>
              </a:defRPr>
            </a:pPr>
            <a:endParaRPr/>
          </a:p>
        </p:txBody>
      </p:sp>
      <p:sp>
        <p:nvSpPr>
          <p:cNvPr id="95" name="Rectangle"/>
          <p:cNvSpPr>
            <a:spLocks noGrp="1"/>
          </p:cNvSpPr>
          <p:nvPr>
            <p:ph type="body" sz="quarter" idx="17"/>
          </p:nvPr>
        </p:nvSpPr>
        <p:spPr>
          <a:xfrm>
            <a:off x="6624973" y="3963639"/>
            <a:ext cx="1924051" cy="340941"/>
          </a:xfrm>
          <a:prstGeom prst="rect">
            <a:avLst/>
          </a:prstGeom>
        </p:spPr>
        <p:txBody>
          <a:bodyPr/>
          <a:lstStyle/>
          <a:p>
            <a:pPr algn="ctr">
              <a:spcBef>
                <a:spcPts val="300"/>
              </a:spcBef>
              <a:defRPr sz="1400" b="1">
                <a:solidFill>
                  <a:srgbClr val="4D4D4C"/>
                </a:solidFill>
              </a:defRPr>
            </a:pPr>
            <a:endParaRPr/>
          </a:p>
        </p:txBody>
      </p:sp>
      <p:sp>
        <p:nvSpPr>
          <p:cNvPr id="96" name="Image"/>
          <p:cNvSpPr>
            <a:spLocks noGrp="1"/>
          </p:cNvSpPr>
          <p:nvPr>
            <p:ph type="pic" sz="quarter" idx="18"/>
          </p:nvPr>
        </p:nvSpPr>
        <p:spPr>
          <a:xfrm>
            <a:off x="339938" y="928297"/>
            <a:ext cx="1924051" cy="1100669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97" name="Image"/>
          <p:cNvSpPr>
            <a:spLocks noGrp="1"/>
          </p:cNvSpPr>
          <p:nvPr>
            <p:ph type="pic" sz="quarter" idx="19"/>
          </p:nvPr>
        </p:nvSpPr>
        <p:spPr>
          <a:xfrm>
            <a:off x="3479308" y="928297"/>
            <a:ext cx="1924051" cy="1100669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98" name="Image"/>
          <p:cNvSpPr>
            <a:spLocks noGrp="1"/>
          </p:cNvSpPr>
          <p:nvPr>
            <p:ph type="pic" sz="quarter" idx="20"/>
          </p:nvPr>
        </p:nvSpPr>
        <p:spPr>
          <a:xfrm>
            <a:off x="6624973" y="928297"/>
            <a:ext cx="1924051" cy="1100669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99" name="Image"/>
          <p:cNvSpPr>
            <a:spLocks noGrp="1"/>
          </p:cNvSpPr>
          <p:nvPr>
            <p:ph type="pic" sz="quarter" idx="21"/>
          </p:nvPr>
        </p:nvSpPr>
        <p:spPr>
          <a:xfrm>
            <a:off x="339938" y="2782372"/>
            <a:ext cx="1924051" cy="1100668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00" name="Image"/>
          <p:cNvSpPr>
            <a:spLocks noGrp="1"/>
          </p:cNvSpPr>
          <p:nvPr>
            <p:ph type="pic" sz="quarter" idx="22"/>
          </p:nvPr>
        </p:nvSpPr>
        <p:spPr>
          <a:xfrm>
            <a:off x="3479308" y="2782372"/>
            <a:ext cx="1924051" cy="1100668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01" name="Image"/>
          <p:cNvSpPr>
            <a:spLocks noGrp="1"/>
          </p:cNvSpPr>
          <p:nvPr>
            <p:ph type="pic" sz="quarter" idx="23"/>
          </p:nvPr>
        </p:nvSpPr>
        <p:spPr>
          <a:xfrm>
            <a:off x="6624973" y="2782372"/>
            <a:ext cx="1924051" cy="1100668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itle Text"/>
          <p:cNvSpPr txBox="1">
            <a:spLocks noGrp="1"/>
          </p:cNvSpPr>
          <p:nvPr>
            <p:ph type="title"/>
          </p:nvPr>
        </p:nvSpPr>
        <p:spPr>
          <a:xfrm>
            <a:off x="336789" y="114935"/>
            <a:ext cx="8205304" cy="54519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4D4D4C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1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321761" y="114935"/>
            <a:ext cx="8205305" cy="5457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340592" y="1009331"/>
            <a:ext cx="8205304" cy="35539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4" r:id="rId14"/>
  </p:sldLayoutIdLst>
  <p:transition spd="med"/>
  <p:txStyles>
    <p:titleStyle>
      <a:lvl1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1pPr>
      <a:lvl2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2pPr>
      <a:lvl3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3pPr>
      <a:lvl4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4pPr>
      <a:lvl5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5pPr>
      <a:lvl6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6pPr>
      <a:lvl7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7pPr>
      <a:lvl8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8pPr>
      <a:lvl9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9pPr>
    </p:titleStyle>
    <p:bodyStyle>
      <a:lvl1pPr marL="0" marR="0" indent="0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1pPr>
      <a:lvl2pPr marL="800100" marR="0" indent="-342900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2pPr>
      <a:lvl3pPr marL="1219200" marR="0" indent="-304800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3pPr>
      <a:lvl4pPr marL="1714500" marR="0" indent="-342900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–"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4pPr>
      <a:lvl5pPr marL="2171700" marR="0" indent="-342900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»"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5pPr>
      <a:lvl6pPr marL="2560320" marR="0" indent="-274320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6pPr>
      <a:lvl7pPr marL="3017520" marR="0" indent="-274320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7pPr>
      <a:lvl8pPr marL="3474720" marR="0" indent="-274320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8pPr>
      <a:lvl9pPr marL="3931920" marR="0" indent="-274320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9pPr>
    </p:bodyStyle>
    <p:otherStyle>
      <a:lvl1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57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14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371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8288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22860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2743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3200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3657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5" Type="http://schemas.openxmlformats.org/officeDocument/2006/relationships/hyperlink" Target="https://qz.com/1034972/the-data-that-changed-the-direction-of-ai-research-and-possibly-the-world/" TargetMode="Externa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atterport/Mask_RCNN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13" Type="http://schemas.openxmlformats.org/officeDocument/2006/relationships/image" Target="../media/image23.jpeg"/><Relationship Id="rId3" Type="http://schemas.openxmlformats.org/officeDocument/2006/relationships/image" Target="../media/image14.jpeg"/><Relationship Id="rId7" Type="http://schemas.openxmlformats.org/officeDocument/2006/relationships/image" Target="../media/image18.jpeg"/><Relationship Id="rId12" Type="http://schemas.openxmlformats.org/officeDocument/2006/relationships/hyperlink" Target="https://github.com/zhanghang1989/MXNet-Gluon-Style-Transfer/" TargetMode="External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7.jpeg"/><Relationship Id="rId11" Type="http://schemas.openxmlformats.org/officeDocument/2006/relationships/image" Target="../media/image22.jpeg"/><Relationship Id="rId5" Type="http://schemas.openxmlformats.org/officeDocument/2006/relationships/image" Target="../media/image16.jpeg"/><Relationship Id="rId10" Type="http://schemas.openxmlformats.org/officeDocument/2006/relationships/image" Target="../media/image21.jpeg"/><Relationship Id="rId4" Type="http://schemas.openxmlformats.org/officeDocument/2006/relationships/image" Target="../media/image15.jpeg"/><Relationship Id="rId9" Type="http://schemas.openxmlformats.org/officeDocument/2006/relationships/image" Target="../media/image20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ai.googleblog.com/2016/09/show-and-tell-image-captioning-open.html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wikipedia.org" TargetMode="External"/><Relationship Id="rId2" Type="http://schemas.openxmlformats.org/officeDocument/2006/relationships/image" Target="../media/image30.tif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emf"/><Relationship Id="rId4" Type="http://schemas.openxmlformats.org/officeDocument/2006/relationships/image" Target="../media/image33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7" Type="http://schemas.openxmlformats.org/officeDocument/2006/relationships/image" Target="../media/image48.emf"/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7.png"/><Relationship Id="rId5" Type="http://schemas.openxmlformats.org/officeDocument/2006/relationships/image" Target="../media/image46.emf"/><Relationship Id="rId4" Type="http://schemas.openxmlformats.org/officeDocument/2006/relationships/image" Target="../media/image45.emf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0.png"/><Relationship Id="rId13" Type="http://schemas.openxmlformats.org/officeDocument/2006/relationships/image" Target="../media/image480.png"/><Relationship Id="rId18" Type="http://schemas.openxmlformats.org/officeDocument/2006/relationships/image" Target="../media/image53.png"/><Relationship Id="rId3" Type="http://schemas.openxmlformats.org/officeDocument/2006/relationships/image" Target="../media/image390.png"/><Relationship Id="rId7" Type="http://schemas.openxmlformats.org/officeDocument/2006/relationships/image" Target="../media/image420.png"/><Relationship Id="rId12" Type="http://schemas.openxmlformats.org/officeDocument/2006/relationships/image" Target="../media/image470.png"/><Relationship Id="rId17" Type="http://schemas.openxmlformats.org/officeDocument/2006/relationships/image" Target="../media/image52.png"/><Relationship Id="rId2" Type="http://schemas.openxmlformats.org/officeDocument/2006/relationships/image" Target="../media/image380.png"/><Relationship Id="rId16" Type="http://schemas.openxmlformats.org/officeDocument/2006/relationships/image" Target="../media/image5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0.png"/><Relationship Id="rId11" Type="http://schemas.openxmlformats.org/officeDocument/2006/relationships/image" Target="../media/image460.png"/><Relationship Id="rId5" Type="http://schemas.openxmlformats.org/officeDocument/2006/relationships/image" Target="../media/image51.png"/><Relationship Id="rId15" Type="http://schemas.openxmlformats.org/officeDocument/2006/relationships/image" Target="../media/image500.png"/><Relationship Id="rId10" Type="http://schemas.openxmlformats.org/officeDocument/2006/relationships/image" Target="../media/image450.png"/><Relationship Id="rId19" Type="http://schemas.openxmlformats.org/officeDocument/2006/relationships/image" Target="../media/image54.png"/><Relationship Id="rId4" Type="http://schemas.openxmlformats.org/officeDocument/2006/relationships/image" Target="../media/image400.png"/><Relationship Id="rId9" Type="http://schemas.openxmlformats.org/officeDocument/2006/relationships/image" Target="../media/image440.png"/><Relationship Id="rId14" Type="http://schemas.openxmlformats.org/officeDocument/2006/relationships/image" Target="../media/image49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77.png"/><Relationship Id="rId18" Type="http://schemas.openxmlformats.org/officeDocument/2006/relationships/image" Target="../media/image82.png"/><Relationship Id="rId3" Type="http://schemas.openxmlformats.org/officeDocument/2006/relationships/image" Target="../media/image67.png"/><Relationship Id="rId21" Type="http://schemas.openxmlformats.org/officeDocument/2006/relationships/image" Target="../media/image85.png"/><Relationship Id="rId7" Type="http://schemas.openxmlformats.org/officeDocument/2006/relationships/image" Target="../media/image71.png"/><Relationship Id="rId12" Type="http://schemas.openxmlformats.org/officeDocument/2006/relationships/image" Target="../media/image75.png"/><Relationship Id="rId17" Type="http://schemas.openxmlformats.org/officeDocument/2006/relationships/image" Target="../media/image81.png"/><Relationship Id="rId2" Type="http://schemas.openxmlformats.org/officeDocument/2006/relationships/image" Target="../media/image66.png"/><Relationship Id="rId16" Type="http://schemas.openxmlformats.org/officeDocument/2006/relationships/image" Target="../media/image80.png"/><Relationship Id="rId20" Type="http://schemas.openxmlformats.org/officeDocument/2006/relationships/image" Target="../media/image8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11" Type="http://schemas.openxmlformats.org/officeDocument/2006/relationships/image" Target="../media/image65.png"/><Relationship Id="rId5" Type="http://schemas.openxmlformats.org/officeDocument/2006/relationships/image" Target="../media/image69.png"/><Relationship Id="rId15" Type="http://schemas.openxmlformats.org/officeDocument/2006/relationships/image" Target="../media/image79.png"/><Relationship Id="rId10" Type="http://schemas.openxmlformats.org/officeDocument/2006/relationships/image" Target="../media/image74.png"/><Relationship Id="rId19" Type="http://schemas.openxmlformats.org/officeDocument/2006/relationships/image" Target="../media/image83.png"/><Relationship Id="rId4" Type="http://schemas.openxmlformats.org/officeDocument/2006/relationships/image" Target="../media/image68.png"/><Relationship Id="rId9" Type="http://schemas.openxmlformats.org/officeDocument/2006/relationships/image" Target="../media/image73.png"/><Relationship Id="rId14" Type="http://schemas.openxmlformats.org/officeDocument/2006/relationships/image" Target="../media/image78.png"/><Relationship Id="rId22" Type="http://schemas.openxmlformats.org/officeDocument/2006/relationships/image" Target="../media/image86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tif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13" Type="http://schemas.openxmlformats.org/officeDocument/2006/relationships/image" Target="../media/image127.png"/><Relationship Id="rId3" Type="http://schemas.openxmlformats.org/officeDocument/2006/relationships/image" Target="../media/image56.png"/><Relationship Id="rId7" Type="http://schemas.openxmlformats.org/officeDocument/2006/relationships/image" Target="../media/image121.png"/><Relationship Id="rId12" Type="http://schemas.openxmlformats.org/officeDocument/2006/relationships/image" Target="../media/image12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0.png"/><Relationship Id="rId11" Type="http://schemas.openxmlformats.org/officeDocument/2006/relationships/image" Target="../media/image125.png"/><Relationship Id="rId5" Type="http://schemas.openxmlformats.org/officeDocument/2006/relationships/image" Target="../media/image119.png"/><Relationship Id="rId15" Type="http://schemas.openxmlformats.org/officeDocument/2006/relationships/image" Target="../media/image129.png"/><Relationship Id="rId10" Type="http://schemas.openxmlformats.org/officeDocument/2006/relationships/image" Target="../media/image124.png"/><Relationship Id="rId4" Type="http://schemas.openxmlformats.org/officeDocument/2006/relationships/image" Target="../media/image118.png"/><Relationship Id="rId9" Type="http://schemas.openxmlformats.org/officeDocument/2006/relationships/image" Target="../media/image123.png"/><Relationship Id="rId14" Type="http://schemas.openxmlformats.org/officeDocument/2006/relationships/image" Target="../media/image128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tif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1.tif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png"/><Relationship Id="rId3" Type="http://schemas.openxmlformats.org/officeDocument/2006/relationships/image" Target="../media/image154.png"/><Relationship Id="rId7" Type="http://schemas.openxmlformats.org/officeDocument/2006/relationships/image" Target="../media/image158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7.png"/><Relationship Id="rId5" Type="http://schemas.openxmlformats.org/officeDocument/2006/relationships/image" Target="../media/image156.png"/><Relationship Id="rId4" Type="http://schemas.openxmlformats.org/officeDocument/2006/relationships/image" Target="../media/image155.png"/><Relationship Id="rId9" Type="http://schemas.openxmlformats.org/officeDocument/2006/relationships/image" Target="../media/image59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png"/><Relationship Id="rId3" Type="http://schemas.openxmlformats.org/officeDocument/2006/relationships/image" Target="../media/image154.png"/><Relationship Id="rId7" Type="http://schemas.openxmlformats.org/officeDocument/2006/relationships/image" Target="../media/image158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7.png"/><Relationship Id="rId11" Type="http://schemas.openxmlformats.org/officeDocument/2006/relationships/image" Target="../media/image59.png"/><Relationship Id="rId5" Type="http://schemas.openxmlformats.org/officeDocument/2006/relationships/image" Target="../media/image156.png"/><Relationship Id="rId10" Type="http://schemas.openxmlformats.org/officeDocument/2006/relationships/image" Target="../media/image161.png"/><Relationship Id="rId4" Type="http://schemas.openxmlformats.org/officeDocument/2006/relationships/image" Target="../media/image155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png"/><Relationship Id="rId3" Type="http://schemas.openxmlformats.org/officeDocument/2006/relationships/image" Target="../media/image154.png"/><Relationship Id="rId7" Type="http://schemas.openxmlformats.org/officeDocument/2006/relationships/image" Target="../media/image158.png"/><Relationship Id="rId12" Type="http://schemas.openxmlformats.org/officeDocument/2006/relationships/image" Target="../media/image59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7.png"/><Relationship Id="rId11" Type="http://schemas.openxmlformats.org/officeDocument/2006/relationships/image" Target="../media/image161.png"/><Relationship Id="rId5" Type="http://schemas.openxmlformats.org/officeDocument/2006/relationships/image" Target="../media/image156.png"/><Relationship Id="rId4" Type="http://schemas.openxmlformats.org/officeDocument/2006/relationships/image" Target="../media/image155.png"/><Relationship Id="rId9" Type="http://schemas.openxmlformats.org/officeDocument/2006/relationships/image" Target="../media/image163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png"/><Relationship Id="rId3" Type="http://schemas.openxmlformats.org/officeDocument/2006/relationships/image" Target="../media/image154.png"/><Relationship Id="rId7" Type="http://schemas.openxmlformats.org/officeDocument/2006/relationships/image" Target="../media/image158.png"/><Relationship Id="rId12" Type="http://schemas.openxmlformats.org/officeDocument/2006/relationships/image" Target="../media/image165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7.png"/><Relationship Id="rId11" Type="http://schemas.openxmlformats.org/officeDocument/2006/relationships/image" Target="../media/image161.png"/><Relationship Id="rId5" Type="http://schemas.openxmlformats.org/officeDocument/2006/relationships/image" Target="../media/image156.png"/><Relationship Id="rId10" Type="http://schemas.openxmlformats.org/officeDocument/2006/relationships/image" Target="../media/image160.png"/><Relationship Id="rId4" Type="http://schemas.openxmlformats.org/officeDocument/2006/relationships/image" Target="../media/image155.png"/><Relationship Id="rId9" Type="http://schemas.openxmlformats.org/officeDocument/2006/relationships/image" Target="../media/image163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tif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0.png"/><Relationship Id="rId5" Type="http://schemas.openxmlformats.org/officeDocument/2006/relationships/image" Target="../media/image360.png"/><Relationship Id="rId4" Type="http://schemas.openxmlformats.org/officeDocument/2006/relationships/image" Target="../media/image35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0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pytorch123.com/" TargetMode="External"/><Relationship Id="rId2" Type="http://schemas.openxmlformats.org/officeDocument/2006/relationships/hyperlink" Target="https://courses.d2l.ai/zh-v2/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pytorch.org/docs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Introduction to Deep Learning"/>
          <p:cNvSpPr>
            <a:spLocks noGrp="1"/>
          </p:cNvSpPr>
          <p:nvPr>
            <p:ph type="body" idx="14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marL="0" indent="0" defTabSz="452627">
              <a:spcBef>
                <a:spcPts val="900"/>
              </a:spcBef>
              <a:buSzTx/>
              <a:buNone/>
              <a:defRPr sz="3959" b="1">
                <a:solidFill>
                  <a:srgbClr val="4D4D4C"/>
                </a:solidFill>
              </a:defRPr>
            </a:lvl1pPr>
          </a:lstStyle>
          <a:p>
            <a:r>
              <a:rPr lang="zh-CN" altLang="en-US" dirty="0"/>
              <a:t>实用机器学习</a:t>
            </a:r>
            <a:endParaRPr dirty="0"/>
          </a:p>
        </p:txBody>
      </p:sp>
      <p:sp>
        <p:nvSpPr>
          <p:cNvPr id="149" name="3. Gradient and Auto Differentiation"/>
          <p:cNvSpPr>
            <a:spLocks noGrp="1"/>
          </p:cNvSpPr>
          <p:nvPr>
            <p:ph type="body" idx="1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marL="0" indent="0">
              <a:buSzTx/>
              <a:buNone/>
              <a:defRPr b="1">
                <a:solidFill>
                  <a:srgbClr val="4D4D4C"/>
                </a:solidFill>
              </a:defRPr>
            </a:lvl1pPr>
          </a:lstStyle>
          <a:p>
            <a:r>
              <a:rPr lang="en-US" altLang="zh-CN" dirty="0"/>
              <a:t>1.</a:t>
            </a:r>
            <a:r>
              <a:rPr lang="ja-JP" altLang="en-US" dirty="0"/>
              <a:t> 概述</a:t>
            </a:r>
            <a:endParaRPr dirty="0"/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>
          <a:xfrm>
            <a:off x="487898" y="3309257"/>
            <a:ext cx="6925273" cy="1426029"/>
          </a:xfrm>
        </p:spPr>
        <p:txBody>
          <a:bodyPr>
            <a:normAutofit/>
          </a:bodyPr>
          <a:lstStyle/>
          <a:p>
            <a:r>
              <a:rPr lang="en-US" altLang="zh-CN" sz="2000" dirty="0"/>
              <a:t>2022</a:t>
            </a:r>
            <a:r>
              <a:rPr lang="zh-CN" altLang="en-US" sz="2000" dirty="0"/>
              <a:t>年</a:t>
            </a:r>
            <a:r>
              <a:rPr lang="en-US" altLang="zh-CN" sz="2000" dirty="0"/>
              <a:t>5</a:t>
            </a:r>
            <a:r>
              <a:rPr lang="zh-CN" altLang="en-US" sz="2000" dirty="0"/>
              <a:t>月</a:t>
            </a:r>
            <a:br>
              <a:rPr lang="en-US" altLang="zh-CN" sz="2000" dirty="0"/>
            </a:br>
            <a:r>
              <a:rPr lang="zh-CN" altLang="en-US" sz="2000" dirty="0"/>
              <a:t>徐鉴劲</a:t>
            </a:r>
            <a:endParaRPr lang="en-US" altLang="zh-CN" sz="2000" dirty="0"/>
          </a:p>
          <a:p>
            <a:r>
              <a:rPr lang="zh-CN" altLang="en-US" sz="2000" dirty="0"/>
              <a:t>攀枝花学院</a:t>
            </a:r>
          </a:p>
        </p:txBody>
      </p:sp>
    </p:spTree>
    <p:extLst>
      <p:ext uri="{BB962C8B-B14F-4D97-AF65-F5344CB8AC3E}">
        <p14:creationId xmlns:p14="http://schemas.microsoft.com/office/powerpoint/2010/main" val="303463828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791" y="-482321"/>
            <a:ext cx="9159582" cy="6539942"/>
          </a:xfrm>
          <a:prstGeom prst="rect">
            <a:avLst/>
          </a:prstGeom>
          <a:ln w="12700">
            <a:miter lim="400000"/>
          </a:ln>
        </p:spPr>
      </p:pic>
      <p:sp>
        <p:nvSpPr>
          <p:cNvPr id="183" name="Deep Learning"/>
          <p:cNvSpPr txBox="1">
            <a:spLocks noGrp="1"/>
          </p:cNvSpPr>
          <p:nvPr>
            <p:ph type="title"/>
          </p:nvPr>
        </p:nvSpPr>
        <p:spPr>
          <a:xfrm>
            <a:off x="3476846" y="515200"/>
            <a:ext cx="5538714" cy="93010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ja-JP" altLang="en-US"/>
              <a:t>深度学习</a:t>
            </a:r>
            <a:endParaRPr dirty="0"/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Classify Imag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图像分类</a:t>
            </a:r>
            <a:endParaRPr dirty="0"/>
          </a:p>
        </p:txBody>
      </p:sp>
      <p:pic>
        <p:nvPicPr>
          <p:cNvPr id="186" name="imagenet.jpg" descr="imagenet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243" y="832101"/>
            <a:ext cx="8545464" cy="3418186"/>
          </a:xfrm>
          <a:prstGeom prst="rect">
            <a:avLst/>
          </a:prstGeom>
          <a:ln w="12700">
            <a:miter lim="400000"/>
          </a:ln>
        </p:spPr>
      </p:pic>
      <p:sp>
        <p:nvSpPr>
          <p:cNvPr id="187" name="http://www.image-net.org/"/>
          <p:cNvSpPr txBox="1"/>
          <p:nvPr/>
        </p:nvSpPr>
        <p:spPr>
          <a:xfrm>
            <a:off x="3667338" y="4422359"/>
            <a:ext cx="1809324" cy="2463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4289" tIns="34289" rIns="34289" bIns="34289">
            <a:spAutoFit/>
          </a:bodyPr>
          <a:lstStyle>
            <a:lvl1pPr defTabSz="685800">
              <a:defRPr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http://www.image-net.org/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ImageNet (2010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ImageNet</a:t>
            </a:r>
            <a:r>
              <a:rPr lang="zh-CN" altLang="en-US" dirty="0"/>
              <a:t> </a:t>
            </a:r>
            <a:r>
              <a:rPr lang="ja-JP" altLang="en-US"/>
              <a:t>数据集</a:t>
            </a:r>
            <a:r>
              <a:rPr dirty="0"/>
              <a:t> (2010)</a:t>
            </a:r>
          </a:p>
        </p:txBody>
      </p:sp>
      <p:pic>
        <p:nvPicPr>
          <p:cNvPr id="26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6732" y="742137"/>
            <a:ext cx="2972664" cy="1505362"/>
          </a:xfrm>
          <a:prstGeom prst="rect">
            <a:avLst/>
          </a:prstGeom>
          <a:ln w="12700">
            <a:miter lim="400000"/>
          </a:ln>
        </p:spPr>
      </p:pic>
      <p:pic>
        <p:nvPicPr>
          <p:cNvPr id="262" name="Image" descr="Image"/>
          <p:cNvPicPr>
            <a:picLocks noChangeAspect="1"/>
          </p:cNvPicPr>
          <p:nvPr/>
        </p:nvPicPr>
        <p:blipFill>
          <a:blip r:embed="rId3"/>
          <a:srcRect b="29210"/>
          <a:stretch>
            <a:fillRect/>
          </a:stretch>
        </p:blipFill>
        <p:spPr>
          <a:xfrm>
            <a:off x="5612713" y="727460"/>
            <a:ext cx="2993564" cy="1534877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263" name="Table"/>
          <p:cNvGraphicFramePr/>
          <p:nvPr>
            <p:extLst/>
          </p:nvPr>
        </p:nvGraphicFramePr>
        <p:xfrm>
          <a:off x="388678" y="2427818"/>
          <a:ext cx="8366642" cy="2015793"/>
        </p:xfrm>
        <a:graphic>
          <a:graphicData uri="http://schemas.openxmlformats.org/drawingml/2006/table">
            <a:tbl>
              <a:tblPr bandRow="1">
                <a:tableStyleId>{4C3C2611-4C71-4FC5-86AE-919BDF0F9419}</a:tableStyleId>
              </a:tblPr>
              <a:tblGrid>
                <a:gridCol w="19609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722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335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32048"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ja-JP" altLang="en-US" sz="2400" b="1">
                          <a:solidFill>
                            <a:srgbClr val="474746"/>
                          </a:solidFill>
                        </a:rPr>
                        <a:t>图像</a:t>
                      </a:r>
                      <a:endParaRPr sz="2400" b="1" dirty="0">
                        <a:solidFill>
                          <a:srgbClr val="474746"/>
                        </a:solidFill>
                      </a:endParaRP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ja-JP" altLang="en-US" sz="2400">
                          <a:solidFill>
                            <a:srgbClr val="474746"/>
                          </a:solidFill>
                        </a:rPr>
                        <a:t>自然物体的彩色图像</a:t>
                      </a:r>
                      <a:endParaRPr sz="2400" dirty="0">
                        <a:solidFill>
                          <a:srgbClr val="474746"/>
                        </a:solidFill>
                      </a:endParaRP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ja-JP" altLang="en-US" sz="2400">
                          <a:solidFill>
                            <a:srgbClr val="474746"/>
                          </a:solidFill>
                        </a:rPr>
                        <a:t>手写数字的灰色图像</a:t>
                      </a:r>
                      <a:endParaRPr sz="2400" dirty="0">
                        <a:solidFill>
                          <a:srgbClr val="474746"/>
                        </a:solidFill>
                      </a:endParaRPr>
                    </a:p>
                  </a:txBody>
                  <a:tcPr marL="0" marR="0" marT="0" marB="0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2263"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ja-JP" altLang="en-US" sz="2400" b="1">
                          <a:solidFill>
                            <a:srgbClr val="474746"/>
                          </a:solidFill>
                        </a:rPr>
                        <a:t>尺寸</a:t>
                      </a:r>
                      <a:endParaRPr sz="2400" b="1" dirty="0">
                        <a:solidFill>
                          <a:srgbClr val="474746"/>
                        </a:solidFill>
                      </a:endParaRP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rgbClr val="474746"/>
                          </a:solidFill>
                        </a:rPr>
                        <a:t>469 x 387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rgbClr val="474746"/>
                          </a:solidFill>
                        </a:rPr>
                        <a:t>28 x 28 </a:t>
                      </a:r>
                    </a:p>
                  </a:txBody>
                  <a:tcPr marL="0" marR="0" marT="0" marB="0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4278"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 b="1" dirty="0">
                          <a:solidFill>
                            <a:srgbClr val="474746"/>
                          </a:solidFill>
                        </a:rPr>
                        <a:t># </a:t>
                      </a:r>
                      <a:r>
                        <a:rPr lang="zh-CN" altLang="en-US" sz="2400" b="1" dirty="0">
                          <a:solidFill>
                            <a:srgbClr val="474746"/>
                          </a:solidFill>
                        </a:rPr>
                        <a:t>样本数</a:t>
                      </a:r>
                      <a:endParaRPr sz="2400" b="1" dirty="0">
                        <a:solidFill>
                          <a:srgbClr val="474746"/>
                        </a:solidFill>
                      </a:endParaRP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400" dirty="0">
                          <a:solidFill>
                            <a:srgbClr val="474746"/>
                          </a:solidFill>
                        </a:rPr>
                        <a:t>1200</a:t>
                      </a:r>
                      <a:r>
                        <a:rPr lang="zh-CN" altLang="en-US" sz="2400" dirty="0">
                          <a:solidFill>
                            <a:srgbClr val="474746"/>
                          </a:solidFill>
                        </a:rPr>
                        <a:t>万</a:t>
                      </a:r>
                      <a:endParaRPr lang="en-US" sz="2400" dirty="0">
                        <a:solidFill>
                          <a:srgbClr val="474746"/>
                        </a:solidFill>
                      </a:endParaRP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 dirty="0">
                          <a:solidFill>
                            <a:srgbClr val="474746"/>
                          </a:solidFill>
                        </a:rPr>
                        <a:t>6</a:t>
                      </a:r>
                      <a:r>
                        <a:rPr lang="zh-CN" altLang="en-US" sz="2400" dirty="0">
                          <a:solidFill>
                            <a:srgbClr val="474746"/>
                          </a:solidFill>
                        </a:rPr>
                        <a:t>万</a:t>
                      </a:r>
                      <a:endParaRPr sz="2400" dirty="0">
                        <a:solidFill>
                          <a:srgbClr val="474746"/>
                        </a:solidFill>
                      </a:endParaRPr>
                    </a:p>
                  </a:txBody>
                  <a:tcPr marL="0" marR="0" marT="0" marB="0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7204"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 b="1" dirty="0">
                          <a:solidFill>
                            <a:srgbClr val="474746"/>
                          </a:solidFill>
                        </a:rPr>
                        <a:t># </a:t>
                      </a:r>
                      <a:r>
                        <a:rPr lang="ja-JP" altLang="en-US" sz="2400" b="1">
                          <a:solidFill>
                            <a:srgbClr val="474746"/>
                          </a:solidFill>
                        </a:rPr>
                        <a:t>类</a:t>
                      </a:r>
                      <a:r>
                        <a:rPr lang="zh-CN" altLang="en-US" sz="2400" b="1" dirty="0">
                          <a:solidFill>
                            <a:srgbClr val="474746"/>
                          </a:solidFill>
                        </a:rPr>
                        <a:t>别数</a:t>
                      </a:r>
                      <a:endParaRPr sz="2400" b="1" dirty="0">
                        <a:solidFill>
                          <a:srgbClr val="474746"/>
                        </a:solidFill>
                      </a:endParaRP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rgbClr val="474746"/>
                          </a:solidFill>
                        </a:rPr>
                        <a:t>1,000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 dirty="0">
                          <a:solidFill>
                            <a:srgbClr val="474746"/>
                          </a:solidFill>
                        </a:rPr>
                        <a:t>10</a:t>
                      </a:r>
                    </a:p>
                  </a:txBody>
                  <a:tcPr marL="0" marR="0" marT="0" marB="0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30623376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Classify Imag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图像分类</a:t>
            </a:r>
            <a:endParaRPr dirty="0"/>
          </a:p>
        </p:txBody>
      </p:sp>
      <p:pic>
        <p:nvPicPr>
          <p:cNvPr id="192" name="imagenet.jpg" descr="imagenet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243" y="832101"/>
            <a:ext cx="8545464" cy="3418186"/>
          </a:xfrm>
          <a:prstGeom prst="rect">
            <a:avLst/>
          </a:prstGeom>
          <a:ln w="12700">
            <a:miter lim="400000"/>
          </a:ln>
        </p:spPr>
      </p:pic>
      <p:sp>
        <p:nvSpPr>
          <p:cNvPr id="193" name="http://www.image-net.org/"/>
          <p:cNvSpPr txBox="1"/>
          <p:nvPr/>
        </p:nvSpPr>
        <p:spPr>
          <a:xfrm>
            <a:off x="3667338" y="4422359"/>
            <a:ext cx="1809324" cy="2463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4289" tIns="34289" rIns="34289" bIns="34289">
            <a:spAutoFit/>
          </a:bodyPr>
          <a:lstStyle>
            <a:lvl1pPr defTabSz="685800">
              <a:defRPr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http://www.image-net.org/</a:t>
            </a:r>
          </a:p>
        </p:txBody>
      </p:sp>
      <p:pic>
        <p:nvPicPr>
          <p:cNvPr id="194" name="imagenet_results.png" descr="imagenet_results.png"/>
          <p:cNvPicPr>
            <a:picLocks/>
          </p:cNvPicPr>
          <p:nvPr/>
        </p:nvPicPr>
        <p:blipFill>
          <a:blip r:embed="rId4"/>
          <a:srcRect t="4976" b="3123"/>
          <a:stretch>
            <a:fillRect/>
          </a:stretch>
        </p:blipFill>
        <p:spPr>
          <a:xfrm>
            <a:off x="3523747" y="18256"/>
            <a:ext cx="5577792" cy="5107081"/>
          </a:xfrm>
          <a:prstGeom prst="rect">
            <a:avLst/>
          </a:prstGeom>
          <a:ln w="12700">
            <a:miter lim="400000"/>
          </a:ln>
        </p:spPr>
      </p:pic>
      <p:sp>
        <p:nvSpPr>
          <p:cNvPr id="195" name="Yanofsky, Quartz…"/>
          <p:cNvSpPr txBox="1"/>
          <p:nvPr/>
        </p:nvSpPr>
        <p:spPr>
          <a:xfrm>
            <a:off x="255735" y="4414458"/>
            <a:ext cx="3497170" cy="7797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4289" tIns="34289" rIns="34289" bIns="34289">
            <a:spAutoFit/>
          </a:bodyPr>
          <a:lstStyle/>
          <a:p>
            <a:pPr defTabSz="685800">
              <a:defRPr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Yanofsky, Quartz</a:t>
            </a:r>
          </a:p>
          <a:p>
            <a:pPr defTabSz="685800">
              <a:defRPr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5"/>
              </a:rPr>
              <a:t>https://qz.com/1034972/the-data-that-changed-the-direction-of-ai-research-and-possibly-the-world/</a:t>
            </a: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Detect and Segment Objec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目标检测</a:t>
            </a:r>
            <a:r>
              <a:rPr lang="zh-CN" altLang="en-US" dirty="0"/>
              <a:t>、语义</a:t>
            </a:r>
            <a:r>
              <a:rPr lang="ja-JP" altLang="en-US"/>
              <a:t>分割</a:t>
            </a:r>
            <a:r>
              <a:rPr lang="zh-CN" altLang="en-US" dirty="0"/>
              <a:t>、</a:t>
            </a:r>
            <a:r>
              <a:rPr lang="zh-CN" altLang="en-US"/>
              <a:t>实例分割</a:t>
            </a:r>
            <a:endParaRPr dirty="0"/>
          </a:p>
        </p:txBody>
      </p:sp>
      <p:sp>
        <p:nvSpPr>
          <p:cNvPr id="200" name="https://github.com/matterport/Mask_RCNN"/>
          <p:cNvSpPr txBox="1"/>
          <p:nvPr/>
        </p:nvSpPr>
        <p:spPr>
          <a:xfrm>
            <a:off x="3095763" y="4808158"/>
            <a:ext cx="2952474" cy="2463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4289" tIns="34289" rIns="34289" bIns="34289">
            <a:spAutoFit/>
          </a:bodyPr>
          <a:lstStyle>
            <a:lvl1pPr defTabSz="685800">
              <a:defRPr sz="1200"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ea typeface="Calibri"/>
                <a:cs typeface="Calibri"/>
                <a:sym typeface="Calibri"/>
                <a:hlinkClick r:id="rId3"/>
              </a:defRPr>
            </a:lvl1pPr>
          </a:lstStyle>
          <a:p>
            <a:pPr>
              <a:defRPr u="none">
                <a:solidFill>
                  <a:srgbClr val="000000"/>
                </a:solidFill>
                <a:uFillTx/>
              </a:defRPr>
            </a:pPr>
            <a:r>
              <a:rPr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3"/>
              </a:rPr>
              <a:t>https://github.com/matterport/Mask_RCNN</a:t>
            </a:r>
          </a:p>
        </p:txBody>
      </p:sp>
      <p:pic>
        <p:nvPicPr>
          <p:cNvPr id="201" name="detection_final.png" descr="detection_final.png"/>
          <p:cNvPicPr>
            <a:picLocks noChangeAspect="1"/>
          </p:cNvPicPr>
          <p:nvPr/>
        </p:nvPicPr>
        <p:blipFill>
          <a:blip r:embed="rId4"/>
          <a:srcRect l="4884" t="18479" r="1448" b="18479"/>
          <a:stretch>
            <a:fillRect/>
          </a:stretch>
        </p:blipFill>
        <p:spPr>
          <a:xfrm>
            <a:off x="1555948" y="657483"/>
            <a:ext cx="6032124" cy="405987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tyle transfe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图片风格变换</a:t>
            </a:r>
            <a:endParaRPr dirty="0"/>
          </a:p>
        </p:txBody>
      </p:sp>
      <p:pic>
        <p:nvPicPr>
          <p:cNvPr id="206" name="style_original.jpg" descr="style_original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212" y="1244379"/>
            <a:ext cx="4854940" cy="3034338"/>
          </a:xfrm>
          <a:prstGeom prst="rect">
            <a:avLst/>
          </a:prstGeom>
          <a:ln w="12700">
            <a:miter lim="400000"/>
          </a:ln>
        </p:spPr>
      </p:pic>
      <p:pic>
        <p:nvPicPr>
          <p:cNvPr id="207" name="style1.jpg" descr="style1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6326" y="1237548"/>
            <a:ext cx="4876801" cy="3048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08" name="style2.jpg" descr="style2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6326" y="1237548"/>
            <a:ext cx="4876801" cy="3048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09" name="style3.jpg" descr="style3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66326" y="1237548"/>
            <a:ext cx="4876801" cy="3048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10" name="style4.jpg" descr="style4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66326" y="1237548"/>
            <a:ext cx="4876801" cy="3048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11" name="style5.jpg" descr="style5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66326" y="1237548"/>
            <a:ext cx="4876801" cy="3048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12" name="style6.jpg" descr="style6.jp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66326" y="1237548"/>
            <a:ext cx="4876801" cy="3048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13" name="style7.jpg" descr="style7.jp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66326" y="1237548"/>
            <a:ext cx="4876801" cy="3048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14" name="style8.jpg" descr="style8.jp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66326" y="1237548"/>
            <a:ext cx="4876801" cy="3048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15" name="style9.jpg" descr="style9.jp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66326" y="1237548"/>
            <a:ext cx="4876801" cy="3048001"/>
          </a:xfrm>
          <a:prstGeom prst="rect">
            <a:avLst/>
          </a:prstGeom>
          <a:ln w="12700">
            <a:miter lim="400000"/>
          </a:ln>
        </p:spPr>
      </p:pic>
      <p:sp>
        <p:nvSpPr>
          <p:cNvPr id="216" name="https://github.com/zhanghang1989/MXNet-Gluon-Style-Transfer/">
            <a:hlinkClick r:id="rId12"/>
          </p:cNvPr>
          <p:cNvSpPr txBox="1"/>
          <p:nvPr/>
        </p:nvSpPr>
        <p:spPr>
          <a:xfrm>
            <a:off x="2337199" y="4390689"/>
            <a:ext cx="4429816" cy="2463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4289" tIns="34289" rIns="34289" bIns="34289">
            <a:spAutoFit/>
          </a:bodyPr>
          <a:lstStyle>
            <a:lvl1pPr defTabSz="685800">
              <a:defRPr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https://github.com/zhanghang1989/MXNet-Gluon-Style-Transfer/</a:t>
            </a:r>
          </a:p>
        </p:txBody>
      </p:sp>
      <p:pic>
        <p:nvPicPr>
          <p:cNvPr id="217" name="udnie.jpg" descr="udnie.jp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804419" y="1235993"/>
            <a:ext cx="1535162" cy="15363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8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9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1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1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5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7" grpId="2" animBg="1" advAuto="0"/>
      <p:bldP spid="208" grpId="4" animBg="1" advAuto="0"/>
      <p:bldP spid="209" grpId="5" animBg="1" advAuto="0"/>
      <p:bldP spid="210" grpId="6" animBg="1" advAuto="0"/>
      <p:bldP spid="211" grpId="7" animBg="1" advAuto="0"/>
      <p:bldP spid="212" grpId="8" animBg="1" advAuto="0"/>
      <p:bldP spid="213" grpId="9" animBg="1" advAuto="0"/>
      <p:bldP spid="214" grpId="10" animBg="1" advAuto="0"/>
      <p:bldP spid="215" grpId="11" animBg="1" advAuto="0"/>
      <p:bldP spid="217" grpId="1" animBg="1" advAuto="0"/>
      <p:bldP spid="217" grpId="3" animBg="1" advAuto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ynthesize Fac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人脸合成</a:t>
            </a:r>
            <a:endParaRPr lang="ja-JP" altLang="en-US" dirty="0"/>
          </a:p>
        </p:txBody>
      </p:sp>
      <p:pic>
        <p:nvPicPr>
          <p:cNvPr id="220" name="celebrity_gan.jpg" descr="celebrity_gan.jpg"/>
          <p:cNvPicPr>
            <a:picLocks noChangeAspect="1"/>
          </p:cNvPicPr>
          <p:nvPr/>
        </p:nvPicPr>
        <p:blipFill rotWithShape="1">
          <a:blip r:embed="rId2"/>
          <a:srcRect l="1816" r="2585"/>
          <a:stretch/>
        </p:blipFill>
        <p:spPr>
          <a:xfrm>
            <a:off x="1112704" y="686986"/>
            <a:ext cx="6863508" cy="4033835"/>
          </a:xfrm>
          <a:prstGeom prst="rect">
            <a:avLst/>
          </a:prstGeom>
          <a:ln w="12700">
            <a:miter lim="400000"/>
          </a:ln>
        </p:spPr>
      </p:pic>
      <p:sp>
        <p:nvSpPr>
          <p:cNvPr id="221" name="Karras et al, ICLR 2018"/>
          <p:cNvSpPr txBox="1"/>
          <p:nvPr/>
        </p:nvSpPr>
        <p:spPr>
          <a:xfrm>
            <a:off x="3735092" y="4819215"/>
            <a:ext cx="1673816" cy="2463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4289" tIns="34289" rIns="34289" bIns="34289">
            <a:spAutoFit/>
          </a:bodyPr>
          <a:lstStyle>
            <a:lvl1pPr defTabSz="685800">
              <a:defRPr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Karras et al, ICLR 2018</a:t>
            </a: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Analogies"/>
          <p:cNvSpPr txBox="1">
            <a:spLocks noGrp="1"/>
          </p:cNvSpPr>
          <p:nvPr>
            <p:ph type="title"/>
          </p:nvPr>
        </p:nvSpPr>
        <p:spPr>
          <a:xfrm>
            <a:off x="336789" y="114935"/>
            <a:ext cx="8205304" cy="545194"/>
          </a:xfrm>
          <a:prstGeom prst="rect">
            <a:avLst/>
          </a:prstGeom>
        </p:spPr>
        <p:txBody>
          <a:bodyPr/>
          <a:lstStyle/>
          <a:p>
            <a:r>
              <a:rPr lang="ja-JP" altLang="en-US"/>
              <a:t>自然语言</a:t>
            </a:r>
            <a:r>
              <a:rPr lang="zh-CN" altLang="en-US" dirty="0"/>
              <a:t>词</a:t>
            </a:r>
            <a:r>
              <a:rPr lang="ja-JP" altLang="en-US"/>
              <a:t>向量</a:t>
            </a:r>
            <a:r>
              <a:rPr lang="zh-CN" altLang="en-US" dirty="0"/>
              <a:t>嵌入 </a:t>
            </a:r>
            <a:r>
              <a:rPr lang="en-US" altLang="zh-CN" dirty="0"/>
              <a:t>Word Embedding</a:t>
            </a:r>
            <a:endParaRPr dirty="0"/>
          </a:p>
        </p:txBody>
      </p:sp>
      <p:sp>
        <p:nvSpPr>
          <p:cNvPr id="224" name="https://www.tensorflow.org/tutorials/word2vec"/>
          <p:cNvSpPr txBox="1"/>
          <p:nvPr/>
        </p:nvSpPr>
        <p:spPr>
          <a:xfrm>
            <a:off x="2920993" y="4424596"/>
            <a:ext cx="3489272" cy="2463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4289" tIns="34289" rIns="34289" bIns="34289">
            <a:spAutoFit/>
          </a:bodyPr>
          <a:lstStyle>
            <a:lvl1pPr defTabSz="685800">
              <a:defRPr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https://www.tensorflow.org/tutorials/word2vec</a:t>
            </a:r>
          </a:p>
        </p:txBody>
      </p:sp>
      <p:pic>
        <p:nvPicPr>
          <p:cNvPr id="225" name="word2vec.png" descr="word2vec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144610"/>
            <a:ext cx="9144001" cy="320192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Image caption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图像描述</a:t>
            </a:r>
            <a:r>
              <a:rPr lang="en-US" altLang="ja-JP" dirty="0"/>
              <a:t> Image Caption</a:t>
            </a:r>
            <a:endParaRPr dirty="0"/>
          </a:p>
        </p:txBody>
      </p:sp>
      <p:sp>
        <p:nvSpPr>
          <p:cNvPr id="248" name="Shallue et al, 2016…"/>
          <p:cNvSpPr txBox="1"/>
          <p:nvPr/>
        </p:nvSpPr>
        <p:spPr>
          <a:xfrm>
            <a:off x="4033689" y="4346754"/>
            <a:ext cx="3511302" cy="6019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4289" tIns="34289" rIns="34289" bIns="34289">
            <a:spAutoFit/>
          </a:bodyPr>
          <a:lstStyle/>
          <a:p>
            <a:pPr defTabSz="685800">
              <a:defRPr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Shallue et al, 2016</a:t>
            </a:r>
          </a:p>
          <a:p>
            <a:pPr defTabSz="685800">
              <a:defRPr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3"/>
              </a:rPr>
              <a:t>https://ai.googleblog.com/2016/09/show-and-tell-image-captioning-open.html</a:t>
            </a:r>
          </a:p>
        </p:txBody>
      </p:sp>
      <p:pic>
        <p:nvPicPr>
          <p:cNvPr id="249" name="caption.png" descr="caption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332" y="630372"/>
            <a:ext cx="6573005" cy="428888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Question answer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视觉问答</a:t>
            </a:r>
            <a:r>
              <a:rPr lang="en-US" altLang="zh-CN" dirty="0"/>
              <a:t> Visual Questioning and Answering</a:t>
            </a:r>
            <a:endParaRPr dirty="0"/>
          </a:p>
        </p:txBody>
      </p:sp>
      <p:sp>
        <p:nvSpPr>
          <p:cNvPr id="242" name="Shi et al, 2018, Arxiv"/>
          <p:cNvSpPr txBox="1"/>
          <p:nvPr/>
        </p:nvSpPr>
        <p:spPr>
          <a:xfrm>
            <a:off x="4001808" y="4681158"/>
            <a:ext cx="1587353" cy="2463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4289" tIns="34289" rIns="34289" bIns="34289">
            <a:spAutoFit/>
          </a:bodyPr>
          <a:lstStyle>
            <a:lvl1pPr defTabSz="685800">
              <a:defRPr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Shi et al, 2018, Arxiv</a:t>
            </a:r>
          </a:p>
        </p:txBody>
      </p:sp>
      <p:pic>
        <p:nvPicPr>
          <p:cNvPr id="243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340" y="895897"/>
            <a:ext cx="8475320" cy="354949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Outlin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个人简介</a:t>
            </a:r>
            <a:endParaRPr dirty="0"/>
          </a:p>
        </p:txBody>
      </p:sp>
      <p:sp>
        <p:nvSpPr>
          <p:cNvPr id="6" name="Logistics Homework, Project, Exam, Hours, User group…">
            <a:extLst>
              <a:ext uri="{FF2B5EF4-FFF2-40B4-BE49-F238E27FC236}">
                <a16:creationId xmlns:a16="http://schemas.microsoft.com/office/drawing/2014/main" id="{160E5B1F-27A2-8F4E-997B-81CDD872D027}"/>
              </a:ext>
            </a:extLst>
          </p:cNvPr>
          <p:cNvSpPr txBox="1">
            <a:spLocks/>
          </p:cNvSpPr>
          <p:nvPr/>
        </p:nvSpPr>
        <p:spPr>
          <a:xfrm>
            <a:off x="492992" y="1161731"/>
            <a:ext cx="8205304" cy="35539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>
            <a:lvl1pPr marL="0" marR="0" indent="0" algn="l" defTabSz="4572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1pPr>
            <a:lvl2pPr marL="800100" marR="0" indent="-342900" algn="l" defTabSz="4572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2pPr>
            <a:lvl3pPr marL="1219200" marR="0" indent="-304800" algn="l" defTabSz="4572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3pPr>
            <a:lvl4pPr marL="1714500" marR="0" indent="-342900" algn="l" defTabSz="4572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4pPr>
            <a:lvl5pPr marL="2171700" marR="0" indent="-342900" algn="l" defTabSz="4572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5pPr>
            <a:lvl6pPr marL="2560320" marR="0" indent="-274320" algn="l" defTabSz="4572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6pPr>
            <a:lvl7pPr marL="3017520" marR="0" indent="-274320" algn="l" defTabSz="4572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7pPr>
            <a:lvl8pPr marL="3474720" marR="0" indent="-274320" algn="l" defTabSz="4572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8pPr>
            <a:lvl9pPr marL="3931920" marR="0" indent="-274320" algn="l" defTabSz="4572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9pPr>
          </a:lstStyle>
          <a:p>
            <a:pPr marL="235818" indent="-235818" defTabSz="448055" hangingPunct="1">
              <a:buSzPct val="100000"/>
              <a:buFontTx/>
              <a:buChar char="•"/>
              <a:defRPr sz="2352"/>
            </a:pPr>
            <a:r>
              <a:rPr lang="zh-CN" altLang="en-US" sz="2352" dirty="0"/>
              <a:t>本科 清华大学计算机系</a:t>
            </a:r>
            <a:endParaRPr lang="en-US" altLang="zh-CN" sz="2352" dirty="0"/>
          </a:p>
          <a:p>
            <a:pPr marL="235818" indent="-235818" defTabSz="448055" hangingPunct="1">
              <a:buSzPct val="100000"/>
              <a:buFontTx/>
              <a:buChar char="•"/>
              <a:defRPr sz="2352"/>
            </a:pPr>
            <a:r>
              <a:rPr lang="zh-CN" altLang="en-US" sz="2352" dirty="0"/>
              <a:t>硕士 哥伦比亚大学计算机系</a:t>
            </a:r>
            <a:endParaRPr lang="en-US" altLang="zh-CN" sz="2352" dirty="0"/>
          </a:p>
          <a:p>
            <a:pPr marL="235818" indent="-235818" defTabSz="448055" hangingPunct="1">
              <a:buSzPct val="100000"/>
              <a:buFontTx/>
              <a:buChar char="•"/>
              <a:defRPr sz="2352"/>
            </a:pPr>
            <a:r>
              <a:rPr lang="zh-CN" altLang="en-US" sz="2352" dirty="0"/>
              <a:t>研究方向：深度学习，图像生成，图像编辑，无监督学习</a:t>
            </a:r>
            <a:endParaRPr lang="en-US" altLang="zh-CN" sz="2352" dirty="0"/>
          </a:p>
          <a:p>
            <a:pPr marL="235818" indent="-235818" defTabSz="448055" hangingPunct="1">
              <a:buSzPct val="100000"/>
              <a:buFontTx/>
              <a:buChar char="•"/>
              <a:defRPr sz="2352"/>
            </a:pPr>
            <a:endParaRPr lang="en-US" sz="2352" dirty="0"/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5E3400-348C-A741-B37E-D4B9778628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ja-JP" altLang="en-US"/>
              <a:t>自然语言文本合成</a:t>
            </a:r>
            <a:r>
              <a:rPr lang="en-US" altLang="ja-JP" dirty="0"/>
              <a:t> Controlled Language Generation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59988F8-6A38-A54E-ADC1-B027F3F620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8708"/>
            <a:ext cx="9144000" cy="2650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240151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5E3400-348C-A741-B37E-D4B9778628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ja-JP" altLang="en-US"/>
              <a:t>自然语言文本合成</a:t>
            </a:r>
            <a:r>
              <a:rPr lang="en-US" altLang="ja-JP" dirty="0"/>
              <a:t> Controlled Language Generation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57AE695-6E64-F34C-8A09-B198422A9F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8034" y="726601"/>
            <a:ext cx="5962814" cy="4416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314717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Perceptron"/>
          <p:cNvSpPr txBox="1">
            <a:spLocks noGrp="1"/>
          </p:cNvSpPr>
          <p:nvPr>
            <p:ph type="title"/>
          </p:nvPr>
        </p:nvSpPr>
        <p:spPr>
          <a:xfrm>
            <a:off x="685800" y="2106697"/>
            <a:ext cx="7772400" cy="930106"/>
          </a:xfrm>
          <a:prstGeom prst="rect">
            <a:avLst/>
          </a:prstGeom>
        </p:spPr>
        <p:txBody>
          <a:bodyPr/>
          <a:lstStyle/>
          <a:p>
            <a:r>
              <a:rPr lang="ja-JP" altLang="en-US"/>
              <a:t>感知机</a:t>
            </a:r>
            <a:endParaRPr dirty="0"/>
          </a:p>
        </p:txBody>
      </p:sp>
      <p:pic>
        <p:nvPicPr>
          <p:cNvPr id="195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4441" y="308"/>
            <a:ext cx="5137921" cy="5142884"/>
          </a:xfrm>
          <a:prstGeom prst="rect">
            <a:avLst/>
          </a:prstGeom>
          <a:ln w="12700">
            <a:miter lim="400000"/>
          </a:ln>
        </p:spPr>
      </p:pic>
      <p:sp>
        <p:nvSpPr>
          <p:cNvPr id="196" name="Mark I Perceptron, 1960 (wikipedia.org)"/>
          <p:cNvSpPr txBox="1"/>
          <p:nvPr/>
        </p:nvSpPr>
        <p:spPr>
          <a:xfrm>
            <a:off x="720583" y="2927667"/>
            <a:ext cx="2556456" cy="6173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rPr dirty="0"/>
              <a:t>Mark I Perceptron, 1960</a:t>
            </a:r>
            <a:br>
              <a:rPr dirty="0"/>
            </a:br>
            <a:r>
              <a:rPr dirty="0"/>
              <a:t>(</a:t>
            </a:r>
            <a:r>
              <a:rPr u="sng" dirty="0">
                <a:solidFill>
                  <a:srgbClr val="686CEA"/>
                </a:solidFill>
                <a:uFill>
                  <a:solidFill>
                    <a:srgbClr val="686CEA"/>
                  </a:solidFill>
                </a:uFill>
                <a:hlinkClick r:id="rId3"/>
              </a:rPr>
              <a:t>wikipedia.org</a:t>
            </a:r>
            <a:r>
              <a:rPr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45730202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ingle Hidden Laye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单隐藏层</a:t>
            </a:r>
            <a:r>
              <a:rPr lang="en-US" altLang="ja-JP" dirty="0"/>
              <a:t> Hidden</a:t>
            </a:r>
            <a:r>
              <a:rPr lang="zh-CN" altLang="en-US" dirty="0"/>
              <a:t> </a:t>
            </a:r>
            <a:r>
              <a:rPr lang="en-US" altLang="zh-CN" dirty="0"/>
              <a:t>Layer</a:t>
            </a:r>
            <a:endParaRPr dirty="0"/>
          </a:p>
        </p:txBody>
      </p:sp>
      <p:sp>
        <p:nvSpPr>
          <p:cNvPr id="5" name="Given input    , weight     and bias    , perceptron outputs:">
            <a:extLst>
              <a:ext uri="{FF2B5EF4-FFF2-40B4-BE49-F238E27FC236}">
                <a16:creationId xmlns:a16="http://schemas.microsoft.com/office/drawing/2014/main" id="{587044C7-E9B5-FC4B-86DA-948D042CED6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40592" y="971231"/>
            <a:ext cx="8205304" cy="359202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ja-JP" altLang="en-US"/>
              <a:t>输入</a:t>
            </a:r>
            <a:r>
              <a:rPr lang="zh-CN" altLang="en-US" dirty="0"/>
              <a:t>：</a:t>
            </a:r>
            <a:endParaRPr lang="en-US" dirty="0"/>
          </a:p>
          <a:p>
            <a:r>
              <a:rPr lang="ja-JP" altLang="en-US"/>
              <a:t>隐藏层</a:t>
            </a:r>
            <a:r>
              <a:rPr lang="zh-CN" altLang="en-US" dirty="0"/>
              <a:t>：</a:t>
            </a:r>
            <a:endParaRPr lang="en-US" altLang="ja-JP" dirty="0"/>
          </a:p>
          <a:p>
            <a:r>
              <a:rPr lang="ja-JP" altLang="en-US"/>
              <a:t>输出</a:t>
            </a:r>
            <a:r>
              <a:rPr lang="zh-CN" altLang="en-US" dirty="0"/>
              <a:t>：</a:t>
            </a:r>
            <a:endParaRPr lang="en-US" altLang="zh-CN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63F9ADF-9254-8C47-8764-14E896BFFA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0820" y="1085362"/>
            <a:ext cx="863600" cy="2159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06FD795-8937-C146-8D8B-9FC03CE3C8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1039" y="1472115"/>
            <a:ext cx="2362200" cy="279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F25C680-4090-634F-9CCD-383D534790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6344" y="1924155"/>
            <a:ext cx="1879600" cy="2667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319F648-80FE-A840-8C16-7AE35C4D34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0820" y="2794227"/>
            <a:ext cx="2108200" cy="787400"/>
          </a:xfrm>
          <a:prstGeom prst="rect">
            <a:avLst/>
          </a:prstGeom>
        </p:spPr>
      </p:pic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B9853A89-6B79-2D40-8221-0310801F977A}"/>
              </a:ext>
            </a:extLst>
          </p:cNvPr>
          <p:cNvSpPr/>
          <p:nvPr/>
        </p:nvSpPr>
        <p:spPr>
          <a:xfrm>
            <a:off x="1036626" y="4030678"/>
            <a:ext cx="2752394" cy="783191"/>
          </a:xfrm>
          <a:prstGeom prst="wedgeRoundRectCallout">
            <a:avLst>
              <a:gd name="adj1" fmla="val -7025"/>
              <a:gd name="adj2" fmla="val -170881"/>
              <a:gd name="adj3" fmla="val 16667"/>
            </a:avLst>
          </a:prstGeom>
          <a:solidFill>
            <a:schemeClr val="accent3">
              <a:lumMod val="20000"/>
              <a:lumOff val="80000"/>
              <a:alpha val="34000"/>
            </a:schemeClr>
          </a:solidFill>
          <a:ln w="25400" cap="flat">
            <a:solidFill>
              <a:schemeClr val="accent3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algn="ctr"/>
            <a:r>
              <a:rPr lang="ja-JP" altLang="en-US" sz="2000">
                <a:latin typeface="Arial" panose="020B0604020202020204" pitchFamily="34" charset="0"/>
              </a:rPr>
              <a:t>激活函数</a:t>
            </a:r>
            <a:endParaRPr lang="en-US" altLang="ja-JP" sz="2000" dirty="0">
              <a:latin typeface="Arial" panose="020B0604020202020204" pitchFamily="34" charset="0"/>
            </a:endParaRPr>
          </a:p>
          <a:p>
            <a:pPr algn="ctr"/>
            <a:r>
              <a:rPr lang="en-US" altLang="ja-JP" sz="2000" dirty="0">
                <a:latin typeface="Arial" panose="020B0604020202020204" pitchFamily="34" charset="0"/>
              </a:rPr>
              <a:t>activation function</a:t>
            </a:r>
            <a:endParaRPr lang="en-US" sz="2000" dirty="0">
              <a:latin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EBD4B5B-F744-C145-AF6F-AE34664859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06520" y="965061"/>
            <a:ext cx="3998488" cy="2184888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9EE3A483-AA13-644A-B66F-033DB49C1213}"/>
              </a:ext>
            </a:extLst>
          </p:cNvPr>
          <p:cNvSpPr/>
          <p:nvPr/>
        </p:nvSpPr>
        <p:spPr>
          <a:xfrm>
            <a:off x="678094" y="4010130"/>
            <a:ext cx="3441843" cy="859821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40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7603090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ingle Hidden Laye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单隐藏层</a:t>
            </a:r>
            <a:r>
              <a:rPr lang="en-US" altLang="ja-JP" dirty="0"/>
              <a:t> Hidden</a:t>
            </a:r>
            <a:r>
              <a:rPr lang="zh-CN" altLang="en-US" dirty="0"/>
              <a:t> </a:t>
            </a:r>
            <a:r>
              <a:rPr lang="en-US" altLang="zh-CN" dirty="0"/>
              <a:t>Layer</a:t>
            </a:r>
            <a:endParaRPr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319F648-80FE-A840-8C16-7AE35C4D34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0820" y="2794227"/>
            <a:ext cx="2108200" cy="787400"/>
          </a:xfrm>
          <a:prstGeom prst="rect">
            <a:avLst/>
          </a:prstGeom>
        </p:spPr>
      </p:pic>
      <p:sp>
        <p:nvSpPr>
          <p:cNvPr id="15" name="Rounded Rectangular Callout 14">
            <a:extLst>
              <a:ext uri="{FF2B5EF4-FFF2-40B4-BE49-F238E27FC236}">
                <a16:creationId xmlns:a16="http://schemas.microsoft.com/office/drawing/2014/main" id="{807DE5FF-5E14-1342-9937-8E5912200822}"/>
              </a:ext>
            </a:extLst>
          </p:cNvPr>
          <p:cNvSpPr/>
          <p:nvPr/>
        </p:nvSpPr>
        <p:spPr>
          <a:xfrm>
            <a:off x="731826" y="1256021"/>
            <a:ext cx="2752394" cy="783191"/>
          </a:xfrm>
          <a:prstGeom prst="wedgeRoundRectCallout">
            <a:avLst>
              <a:gd name="adj1" fmla="val 92483"/>
              <a:gd name="adj2" fmla="val 90207"/>
              <a:gd name="adj3" fmla="val 16667"/>
            </a:avLst>
          </a:prstGeom>
          <a:solidFill>
            <a:schemeClr val="accent3">
              <a:lumMod val="20000"/>
              <a:lumOff val="80000"/>
              <a:alpha val="34000"/>
            </a:schemeClr>
          </a:solidFill>
          <a:ln w="25400" cap="flat">
            <a:solidFill>
              <a:schemeClr val="accent3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algn="ctr"/>
            <a:r>
              <a:rPr lang="ja-JP" altLang="en-US" sz="2000">
                <a:latin typeface="Arial" panose="020B0604020202020204" pitchFamily="34" charset="0"/>
              </a:rPr>
              <a:t>为什么我们需要非线性激活函数呢</a:t>
            </a:r>
            <a:r>
              <a:rPr lang="zh-CN" altLang="en-US" sz="2000" dirty="0">
                <a:latin typeface="Arial" panose="020B0604020202020204" pitchFamily="34" charset="0"/>
              </a:rPr>
              <a:t>？</a:t>
            </a:r>
            <a:endParaRPr lang="en-US" sz="2000" dirty="0">
              <a:latin typeface="Arial" panose="020B0604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BBE1D78-49B0-0849-A87A-CB397E1149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2488" y="1160584"/>
            <a:ext cx="4135260" cy="2259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811906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ingle Hidden Laye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单隐藏层</a:t>
            </a:r>
            <a:r>
              <a:rPr lang="en-US" altLang="ja-JP" dirty="0"/>
              <a:t> Hidden</a:t>
            </a:r>
            <a:r>
              <a:rPr lang="zh-CN" altLang="en-US" dirty="0"/>
              <a:t> </a:t>
            </a:r>
            <a:r>
              <a:rPr lang="en-US" altLang="zh-CN" dirty="0"/>
              <a:t>Layer</a:t>
            </a:r>
            <a:endParaRPr dirty="0"/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B9853A89-6B79-2D40-8221-0310801F977A}"/>
              </a:ext>
            </a:extLst>
          </p:cNvPr>
          <p:cNvSpPr/>
          <p:nvPr/>
        </p:nvSpPr>
        <p:spPr>
          <a:xfrm>
            <a:off x="1036626" y="4200937"/>
            <a:ext cx="2752394" cy="442672"/>
          </a:xfrm>
          <a:prstGeom prst="wedgeRoundRectCallout">
            <a:avLst>
              <a:gd name="adj1" fmla="val 6873"/>
              <a:gd name="adj2" fmla="val -135788"/>
              <a:gd name="adj3" fmla="val 16667"/>
            </a:avLst>
          </a:prstGeom>
          <a:solidFill>
            <a:schemeClr val="accent3">
              <a:lumMod val="20000"/>
              <a:lumOff val="80000"/>
              <a:alpha val="34000"/>
            </a:schemeClr>
          </a:solidFill>
          <a:ln w="25400" cap="flat">
            <a:solidFill>
              <a:schemeClr val="accent3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algn="ctr"/>
            <a:r>
              <a:rPr lang="ja-JP" altLang="en-US" sz="2000">
                <a:latin typeface="Arial" panose="020B0604020202020204" pitchFamily="34" charset="0"/>
              </a:rPr>
              <a:t>因为它是线性的</a:t>
            </a:r>
            <a:r>
              <a:rPr lang="en-US" altLang="zh-CN" sz="2000" dirty="0">
                <a:latin typeface="Arial" panose="020B0604020202020204" pitchFamily="34" charset="0"/>
              </a:rPr>
              <a:t>…</a:t>
            </a:r>
            <a:endParaRPr lang="en-US" sz="2000" dirty="0">
              <a:latin typeface="Arial" panose="020B0604020202020204" pitchFamily="34" charset="0"/>
            </a:endParaRPr>
          </a:p>
        </p:txBody>
      </p:sp>
      <p:sp>
        <p:nvSpPr>
          <p:cNvPr id="15" name="Rounded Rectangular Callout 14">
            <a:extLst>
              <a:ext uri="{FF2B5EF4-FFF2-40B4-BE49-F238E27FC236}">
                <a16:creationId xmlns:a16="http://schemas.microsoft.com/office/drawing/2014/main" id="{807DE5FF-5E14-1342-9937-8E5912200822}"/>
              </a:ext>
            </a:extLst>
          </p:cNvPr>
          <p:cNvSpPr/>
          <p:nvPr/>
        </p:nvSpPr>
        <p:spPr>
          <a:xfrm>
            <a:off x="731826" y="1256021"/>
            <a:ext cx="2752394" cy="783191"/>
          </a:xfrm>
          <a:prstGeom prst="wedgeRoundRectCallout">
            <a:avLst>
              <a:gd name="adj1" fmla="val 92483"/>
              <a:gd name="adj2" fmla="val 90207"/>
              <a:gd name="adj3" fmla="val 16667"/>
            </a:avLst>
          </a:prstGeom>
          <a:solidFill>
            <a:schemeClr val="accent3">
              <a:lumMod val="20000"/>
              <a:lumOff val="80000"/>
              <a:alpha val="34000"/>
            </a:schemeClr>
          </a:solidFill>
          <a:ln w="25400" cap="flat">
            <a:solidFill>
              <a:schemeClr val="accent3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algn="ctr"/>
            <a:r>
              <a:rPr lang="ja-JP" altLang="en-US" sz="2000">
                <a:latin typeface="Arial" panose="020B0604020202020204" pitchFamily="34" charset="0"/>
              </a:rPr>
              <a:t>为什么我们需要非线性激活函数呢</a:t>
            </a:r>
            <a:r>
              <a:rPr lang="zh-CN" altLang="en-US" sz="2000" dirty="0">
                <a:latin typeface="Arial" panose="020B0604020202020204" pitchFamily="34" charset="0"/>
              </a:rPr>
              <a:t>？</a:t>
            </a:r>
            <a:endParaRPr lang="en-US" sz="2000" dirty="0">
              <a:latin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D2B423F-E644-C94B-ADC4-DB8512D3C7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826" y="2478724"/>
            <a:ext cx="2959100" cy="12827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712FB34-A09C-6142-AE60-A5C7D8EA17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2488" y="1160584"/>
            <a:ext cx="4135260" cy="2259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437333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Sigmoid Activ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zh-CN" dirty="0"/>
              <a:t>sigmoid</a:t>
            </a:r>
            <a:endParaRPr lang="ja-JP" altLang="en-US"/>
          </a:p>
        </p:txBody>
      </p:sp>
      <p:sp>
        <p:nvSpPr>
          <p:cNvPr id="350" name="Map input into (0, 1), a soft version of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0" indent="0">
              <a:buSzTx/>
              <a:buNone/>
            </a:lvl1pPr>
          </a:lstStyle>
          <a:p>
            <a:r>
              <a:rPr lang="ja-JP" altLang="en-US"/>
              <a:t>将输入映射到</a:t>
            </a:r>
            <a:r>
              <a:rPr lang="zh-CN" altLang="en-US" dirty="0"/>
              <a:t> </a:t>
            </a:r>
            <a:r>
              <a:rPr dirty="0"/>
              <a:t>(0, 1)</a:t>
            </a:r>
            <a:r>
              <a:rPr lang="zh-CN" altLang="en-US" dirty="0"/>
              <a:t>，</a:t>
            </a:r>
            <a:r>
              <a:rPr lang="ja-JP" altLang="en-US"/>
              <a:t> 一个平滑的版本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1" name="Equation"/>
              <p:cNvSpPr txBox="1"/>
              <p:nvPr/>
            </p:nvSpPr>
            <p:spPr>
              <a:xfrm>
                <a:off x="2933038" y="1579877"/>
                <a:ext cx="2982751" cy="656311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sigmoid</m:t>
                      </m:r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(−</m:t>
                          </m:r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sz="2200"/>
              </a:p>
            </p:txBody>
          </p:sp>
        </mc:Choice>
        <mc:Fallback xmlns="">
          <p:sp>
            <p:nvSpPr>
              <p:cNvPr id="351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3038" y="1579877"/>
                <a:ext cx="2982751" cy="656311"/>
              </a:xfrm>
              <a:prstGeom prst="rect">
                <a:avLst/>
              </a:prstGeom>
              <a:blipFill>
                <a:blip r:embed="rId2"/>
                <a:stretch>
                  <a:fillRect l="-4237" r="-11441" b="-24528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52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6662" y="2483981"/>
            <a:ext cx="4995503" cy="2635893"/>
          </a:xfrm>
          <a:prstGeom prst="rect">
            <a:avLst/>
          </a:prstGeom>
          <a:ln w="12700">
            <a:miter lim="400000"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53" name="Equation"/>
              <p:cNvSpPr txBox="1"/>
              <p:nvPr/>
            </p:nvSpPr>
            <p:spPr>
              <a:xfrm>
                <a:off x="5683620" y="901674"/>
                <a:ext cx="2768963" cy="572144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)={</m:t>
                      </m:r>
                      <m:m>
                        <m:mPr>
                          <m:plcHide m:val="on"/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a:rPr sz="2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m:rPr>
                                <m:nor/>
                              </m:rPr>
                              <a:rPr sz="2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if</m:t>
                            </m:r>
                            <m:r>
                              <m:rPr>
                                <m:nor/>
                              </m:rPr>
                              <a:rPr lang="zh-CN" altLang="en-US" sz="22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sz="2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sz="2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&gt;0</m:t>
                            </m:r>
                          </m:e>
                        </m:mr>
                        <m:mr>
                          <m:e>
                            <m:r>
                              <a:rPr sz="2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m:rPr>
                                <m:nor/>
                              </m:rPr>
                              <a:rPr sz="2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otherwise</m:t>
                            </m:r>
                          </m:e>
                        </m:mr>
                      </m:m>
                    </m:oMath>
                  </m:oMathPara>
                </a14:m>
                <a:endParaRPr sz="2200" dirty="0"/>
              </a:p>
            </p:txBody>
          </p:sp>
        </mc:Choice>
        <mc:Fallback xmlns="">
          <p:sp>
            <p:nvSpPr>
              <p:cNvPr id="353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3620" y="901674"/>
                <a:ext cx="2768963" cy="572144"/>
              </a:xfrm>
              <a:prstGeom prst="rect">
                <a:avLst/>
              </a:prstGeom>
              <a:blipFill>
                <a:blip r:embed="rId4"/>
                <a:stretch>
                  <a:fillRect l="-457" t="-8696" r="-1370" b="-15217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5910614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Tanh Activ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双曲正切</a:t>
            </a:r>
            <a:r>
              <a:rPr lang="en-US" altLang="ja-JP" dirty="0"/>
              <a:t> </a:t>
            </a:r>
            <a:r>
              <a:rPr lang="en-US" altLang="zh-CN" dirty="0" err="1"/>
              <a:t>TanH</a:t>
            </a:r>
            <a:endParaRPr lang="ja-JP" altLang="en-US"/>
          </a:p>
        </p:txBody>
      </p:sp>
      <p:sp>
        <p:nvSpPr>
          <p:cNvPr id="356" name="Map inputs into (-1, 1)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0" indent="0">
              <a:buSzTx/>
              <a:buNone/>
            </a:lvl1pPr>
          </a:lstStyle>
          <a:p>
            <a:r>
              <a:rPr lang="ja-JP" altLang="en-US"/>
              <a:t>将输入映射到</a:t>
            </a:r>
            <a:r>
              <a:rPr lang="zh-CN" altLang="en-US" dirty="0"/>
              <a:t> </a:t>
            </a:r>
            <a:r>
              <a:rPr dirty="0"/>
              <a:t>(-1, 1)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7" name="Equation"/>
              <p:cNvSpPr txBox="1"/>
              <p:nvPr/>
            </p:nvSpPr>
            <p:spPr>
              <a:xfrm>
                <a:off x="3050932" y="1594100"/>
                <a:ext cx="3009328" cy="704937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squar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sz="22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tanh</m:t>
                      </m:r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m:rPr>
                              <m:sty m:val="p"/>
                            </m:rP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(−2</m:t>
                          </m:r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(−2</m:t>
                          </m:r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sz="2200" dirty="0"/>
              </a:p>
            </p:txBody>
          </p:sp>
        </mc:Choice>
        <mc:Fallback xmlns="">
          <p:sp>
            <p:nvSpPr>
              <p:cNvPr id="357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0932" y="1594100"/>
                <a:ext cx="3009328" cy="704937"/>
              </a:xfrm>
              <a:prstGeom prst="rect">
                <a:avLst/>
              </a:prstGeom>
              <a:blipFill>
                <a:blip r:embed="rId2"/>
                <a:stretch>
                  <a:fillRect l="-2532" t="-5357" r="-3376" b="-16071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58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2932" y="2461780"/>
            <a:ext cx="5160623" cy="265873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53382058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ReLU Activ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zh-CN" dirty="0" err="1"/>
              <a:t>ReLU</a:t>
            </a:r>
            <a:endParaRPr lang="ja-JP" altLang="en-US"/>
          </a:p>
        </p:txBody>
      </p:sp>
      <p:sp>
        <p:nvSpPr>
          <p:cNvPr id="361" name="ReLU: rectified linear unit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0" indent="0">
              <a:buSzTx/>
              <a:buNone/>
            </a:lvl1pPr>
          </a:lstStyle>
          <a:p>
            <a:r>
              <a:rPr lang="en-US" altLang="ja-JP" dirty="0"/>
              <a:t>Rectified Linear Unit</a:t>
            </a:r>
            <a:endParaRPr lang="ja-JP" altLang="en-US"/>
          </a:p>
          <a:p>
            <a:r>
              <a:rPr dirty="0"/>
              <a:t> 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2" name="Equation"/>
              <p:cNvSpPr txBox="1"/>
              <p:nvPr/>
            </p:nvSpPr>
            <p:spPr>
              <a:xfrm>
                <a:off x="3415175" y="1680144"/>
                <a:ext cx="2313650" cy="238609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ReLU</m:t>
                      </m:r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𝑚𝑎𝑥</m:t>
                      </m:r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,0)</m:t>
                      </m:r>
                    </m:oMath>
                  </m:oMathPara>
                </a14:m>
                <a:endParaRPr sz="2200"/>
              </a:p>
            </p:txBody>
          </p:sp>
        </mc:Choice>
        <mc:Fallback xmlns="">
          <p:sp>
            <p:nvSpPr>
              <p:cNvPr id="362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5175" y="1680144"/>
                <a:ext cx="2313650" cy="238609"/>
              </a:xfrm>
              <a:prstGeom prst="rect">
                <a:avLst/>
              </a:prstGeom>
              <a:blipFill>
                <a:blip r:embed="rId2"/>
                <a:stretch>
                  <a:fillRect l="-3825" r="-16940" b="-89474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63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5410" y="2181500"/>
            <a:ext cx="5254853" cy="290937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135003914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ingle Hidden Layer">
            <a:extLst>
              <a:ext uri="{FF2B5EF4-FFF2-40B4-BE49-F238E27FC236}">
                <a16:creationId xmlns:a16="http://schemas.microsoft.com/office/drawing/2014/main" id="{520D21C7-94D8-3E4C-9D86-709FE80BD6B1}"/>
              </a:ext>
            </a:extLst>
          </p:cNvPr>
          <p:cNvSpPr txBox="1">
            <a:spLocks/>
          </p:cNvSpPr>
          <p:nvPr/>
        </p:nvSpPr>
        <p:spPr>
          <a:xfrm>
            <a:off x="321761" y="114935"/>
            <a:ext cx="8205305" cy="545743"/>
          </a:xfrm>
          <a:prstGeom prst="rect">
            <a:avLst/>
          </a:prstGeom>
        </p:spPr>
        <p:txBody>
          <a:bodyPr/>
          <a:lstStyle>
            <a:lvl1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1pPr>
            <a:lvl2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2pPr>
            <a:lvl3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3pPr>
            <a:lvl4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4pPr>
            <a:lvl5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5pPr>
            <a:lvl6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6pPr>
            <a:lvl7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7pPr>
            <a:lvl8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8pPr>
            <a:lvl9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9pPr>
          </a:lstStyle>
          <a:p>
            <a:pPr hangingPunct="1"/>
            <a:r>
              <a:rPr lang="en-US" altLang="zh-CN" dirty="0"/>
              <a:t>Multi-Layer Perceptron</a:t>
            </a:r>
            <a:r>
              <a:rPr lang="zh-CN" altLang="en-US" dirty="0"/>
              <a:t> </a:t>
            </a:r>
            <a:r>
              <a:rPr lang="en-US" altLang="zh-CN" dirty="0"/>
              <a:t>MLP</a:t>
            </a:r>
            <a:endParaRPr lang="ja-JP" alt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D5CEB5F-AB27-8B43-93C4-B785C3A568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392" y="1180123"/>
            <a:ext cx="2336800" cy="15875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A3887A9-384F-FF43-80D1-C778548868EB}"/>
              </a:ext>
            </a:extLst>
          </p:cNvPr>
          <p:cNvSpPr/>
          <p:nvPr/>
        </p:nvSpPr>
        <p:spPr>
          <a:xfrm>
            <a:off x="826477" y="3287068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ja-JP" altLang="en-US"/>
              <a:t>超参数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/>
              <a:t>隐藏层数量</a:t>
            </a:r>
            <a:endParaRPr lang="en-US" altLang="ja-JP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/>
              <a:t>每层的隐藏</a:t>
            </a:r>
            <a:r>
              <a:rPr lang="zh-CN" altLang="en-US"/>
              <a:t>单元</a:t>
            </a:r>
            <a:r>
              <a:rPr lang="ja-JP" altLang="en-US"/>
              <a:t>数目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7AE7F5-8EC7-0643-B41A-F1B8139F41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3497" y="387806"/>
            <a:ext cx="4057650" cy="3991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065259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课程简介</a:t>
            </a:r>
          </a:p>
        </p:txBody>
      </p:sp>
      <p:sp>
        <p:nvSpPr>
          <p:cNvPr id="4" name="Logistics Homework, Project, Exam, Hours, User group…">
            <a:extLst>
              <a:ext uri="{FF2B5EF4-FFF2-40B4-BE49-F238E27FC236}">
                <a16:creationId xmlns:a16="http://schemas.microsoft.com/office/drawing/2014/main" id="{160E5B1F-27A2-8F4E-997B-81CDD872D027}"/>
              </a:ext>
            </a:extLst>
          </p:cNvPr>
          <p:cNvSpPr txBox="1">
            <a:spLocks/>
          </p:cNvSpPr>
          <p:nvPr/>
        </p:nvSpPr>
        <p:spPr>
          <a:xfrm>
            <a:off x="492992" y="1161731"/>
            <a:ext cx="8205304" cy="35539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>
            <a:lvl1pPr marL="0" marR="0" indent="0" algn="l" defTabSz="4572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1pPr>
            <a:lvl2pPr marL="800100" marR="0" indent="-342900" algn="l" defTabSz="4572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2pPr>
            <a:lvl3pPr marL="1219200" marR="0" indent="-304800" algn="l" defTabSz="4572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3pPr>
            <a:lvl4pPr marL="1714500" marR="0" indent="-342900" algn="l" defTabSz="4572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4pPr>
            <a:lvl5pPr marL="2171700" marR="0" indent="-342900" algn="l" defTabSz="4572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5pPr>
            <a:lvl6pPr marL="2560320" marR="0" indent="-274320" algn="l" defTabSz="4572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6pPr>
            <a:lvl7pPr marL="3017520" marR="0" indent="-274320" algn="l" defTabSz="4572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7pPr>
            <a:lvl8pPr marL="3474720" marR="0" indent="-274320" algn="l" defTabSz="4572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8pPr>
            <a:lvl9pPr marL="3931920" marR="0" indent="-274320" algn="l" defTabSz="4572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9pPr>
          </a:lstStyle>
          <a:p>
            <a:pPr marL="235818" indent="-235818" defTabSz="448055" hangingPunct="1">
              <a:buSzPct val="100000"/>
              <a:buFontTx/>
              <a:buChar char="•"/>
              <a:defRPr sz="2352"/>
            </a:pPr>
            <a:r>
              <a:rPr lang="zh-CN" altLang="en-US" sz="2200" dirty="0"/>
              <a:t>中文教材：</a:t>
            </a:r>
            <a:r>
              <a:rPr lang="en-US" sz="2200" dirty="0"/>
              <a:t>zh.d2l.ai</a:t>
            </a:r>
          </a:p>
          <a:p>
            <a:pPr marL="235818" indent="-235818" defTabSz="448055" hangingPunct="1">
              <a:buSzPct val="100000"/>
              <a:buFontTx/>
              <a:buChar char="•"/>
              <a:defRPr sz="2352"/>
            </a:pPr>
            <a:r>
              <a:rPr lang="zh-CN" altLang="en-US" sz="2200" dirty="0"/>
              <a:t>英文教材：</a:t>
            </a:r>
            <a:r>
              <a:rPr lang="en-US" sz="2200" dirty="0"/>
              <a:t>www.d2l.ai</a:t>
            </a:r>
          </a:p>
          <a:p>
            <a:pPr marL="235818" indent="-235818" defTabSz="448055" hangingPunct="1">
              <a:buSzPct val="100000"/>
              <a:buFontTx/>
              <a:buChar char="•"/>
              <a:defRPr sz="2352"/>
            </a:pPr>
            <a:r>
              <a:rPr lang="zh-CN" altLang="en-US" sz="2200" dirty="0"/>
              <a:t>中文教学视频：</a:t>
            </a:r>
            <a:r>
              <a:rPr lang="en-US" altLang="zh-CN" sz="2200" dirty="0"/>
              <a:t>https://courses.d2l.ai/zh-v2/</a:t>
            </a:r>
          </a:p>
          <a:p>
            <a:pPr marL="235818" indent="-235818" defTabSz="448055" hangingPunct="1">
              <a:buSzPct val="100000"/>
              <a:buFontTx/>
              <a:buChar char="•"/>
              <a:defRPr sz="2352"/>
            </a:pPr>
            <a:endParaRPr lang="en-US" sz="2200" dirty="0"/>
          </a:p>
          <a:p>
            <a:pPr marL="235818" indent="-235818" defTabSz="448055" hangingPunct="1">
              <a:buSzPct val="100000"/>
              <a:buFontTx/>
              <a:buChar char="•"/>
              <a:defRPr sz="2352"/>
            </a:pPr>
            <a:endParaRPr lang="en-US" sz="22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82" t="29726" r="14638" b="24085"/>
          <a:stretch/>
        </p:blipFill>
        <p:spPr bwMode="auto">
          <a:xfrm>
            <a:off x="336789" y="2555659"/>
            <a:ext cx="4548119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628A391-5868-EA41-9FCE-82E1C6B04B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1007" y="2555659"/>
            <a:ext cx="3839530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693317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ingle Hidden Layer">
            <a:extLst>
              <a:ext uri="{FF2B5EF4-FFF2-40B4-BE49-F238E27FC236}">
                <a16:creationId xmlns:a16="http://schemas.microsoft.com/office/drawing/2014/main" id="{520D21C7-94D8-3E4C-9D86-709FE80BD6B1}"/>
              </a:ext>
            </a:extLst>
          </p:cNvPr>
          <p:cNvSpPr txBox="1">
            <a:spLocks/>
          </p:cNvSpPr>
          <p:nvPr/>
        </p:nvSpPr>
        <p:spPr>
          <a:xfrm>
            <a:off x="321761" y="114935"/>
            <a:ext cx="8205305" cy="545743"/>
          </a:xfrm>
          <a:prstGeom prst="rect">
            <a:avLst/>
          </a:prstGeom>
        </p:spPr>
        <p:txBody>
          <a:bodyPr/>
          <a:lstStyle>
            <a:lvl1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1pPr>
            <a:lvl2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2pPr>
            <a:lvl3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3pPr>
            <a:lvl4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4pPr>
            <a:lvl5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5pPr>
            <a:lvl6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6pPr>
            <a:lvl7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7pPr>
            <a:lvl8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8pPr>
            <a:lvl9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9pPr>
          </a:lstStyle>
          <a:p>
            <a:pPr hangingPunct="1"/>
            <a:r>
              <a:rPr lang="zh-CN" altLang="en-US" dirty="0"/>
              <a:t>损失函数</a:t>
            </a:r>
            <a:endParaRPr lang="ja-JP" alt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A3887A9-384F-FF43-80D1-C778548868EB}"/>
              </a:ext>
            </a:extLst>
          </p:cNvPr>
          <p:cNvSpPr/>
          <p:nvPr/>
        </p:nvSpPr>
        <p:spPr>
          <a:xfrm>
            <a:off x="321761" y="985303"/>
            <a:ext cx="7518956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回归任务 </a:t>
            </a:r>
            <a:r>
              <a:rPr lang="en-US" altLang="zh-CN" dirty="0"/>
              <a:t>Regression</a:t>
            </a:r>
          </a:p>
          <a:p>
            <a:r>
              <a:rPr lang="en-US" altLang="zh-CN" dirty="0"/>
              <a:t>	</a:t>
            </a:r>
            <a:r>
              <a:rPr lang="zh-CN" altLang="en-US" dirty="0"/>
              <a:t>平方误差</a:t>
            </a:r>
            <a:r>
              <a:rPr lang="en-US" altLang="zh-CN" dirty="0"/>
              <a:t> Mean Squared Error, MSE</a:t>
            </a:r>
          </a:p>
          <a:p>
            <a:r>
              <a:rPr lang="en-US" altLang="zh-CN" dirty="0"/>
              <a:t>		a.k.a.(also known as), L2 loss </a:t>
            </a:r>
          </a:p>
          <a:p>
            <a:r>
              <a:rPr lang="en-US" altLang="zh-CN" dirty="0"/>
              <a:t>	</a:t>
            </a:r>
          </a:p>
          <a:p>
            <a:r>
              <a:rPr lang="zh-CN" altLang="en-US" dirty="0"/>
              <a:t>分类任务 </a:t>
            </a:r>
            <a:r>
              <a:rPr lang="en-US" altLang="zh-CN" dirty="0"/>
              <a:t>Classification</a:t>
            </a:r>
          </a:p>
          <a:p>
            <a:r>
              <a:rPr lang="en-US" dirty="0"/>
              <a:t>	</a:t>
            </a:r>
            <a:r>
              <a:rPr lang="zh-CN" altLang="en-US" dirty="0"/>
              <a:t>交叉熵 </a:t>
            </a:r>
            <a:r>
              <a:rPr lang="en-US" altLang="zh-CN" dirty="0"/>
              <a:t>Cross-entropy</a:t>
            </a:r>
          </a:p>
          <a:p>
            <a:r>
              <a:rPr lang="en-US" altLang="zh-CN" dirty="0"/>
              <a:t>	Hinge Loss (derived from SVM primal problem)</a:t>
            </a:r>
          </a:p>
          <a:p>
            <a:r>
              <a:rPr lang="en-US" altLang="zh-CN" dirty="0"/>
              <a:t>	A lot of them: Binary Cross Entropy, Focal Loss, DICE Loss</a:t>
            </a:r>
          </a:p>
          <a:p>
            <a:endParaRPr lang="en-US" dirty="0"/>
          </a:p>
          <a:p>
            <a:r>
              <a:rPr lang="zh-CN" altLang="en-US" dirty="0"/>
              <a:t>正则项 </a:t>
            </a:r>
            <a:r>
              <a:rPr lang="en-US" altLang="zh-CN" dirty="0"/>
              <a:t>Regularization</a:t>
            </a:r>
            <a:endParaRPr lang="en-US" dirty="0"/>
          </a:p>
          <a:p>
            <a:r>
              <a:rPr lang="en-US" dirty="0"/>
              <a:t>	</a:t>
            </a:r>
            <a:r>
              <a:rPr lang="en-US" altLang="zh-CN" dirty="0"/>
              <a:t>L2 regularization on weight (closely related to weight decay)</a:t>
            </a:r>
          </a:p>
          <a:p>
            <a:r>
              <a:rPr lang="en-US" dirty="0"/>
              <a:t>	A lot of them: gradient penalty, spectral regularization</a:t>
            </a:r>
          </a:p>
          <a:p>
            <a:endParaRPr lang="en-US" dirty="0"/>
          </a:p>
          <a:p>
            <a:r>
              <a:rPr lang="en-US" dirty="0"/>
              <a:t>Others: triplet loss (metric learning), </a:t>
            </a:r>
            <a:r>
              <a:rPr lang="en-US" dirty="0" err="1"/>
              <a:t>InfoNCE</a:t>
            </a:r>
            <a:r>
              <a:rPr lang="en-US" dirty="0"/>
              <a:t> (contrastive learning)</a:t>
            </a:r>
          </a:p>
        </p:txBody>
      </p:sp>
    </p:spTree>
    <p:extLst>
      <p:ext uri="{BB962C8B-B14F-4D97-AF65-F5344CB8AC3E}">
        <p14:creationId xmlns:p14="http://schemas.microsoft.com/office/powerpoint/2010/main" val="1985200024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Matrix"/>
          <p:cNvSpPr txBox="1">
            <a:spLocks noGrp="1"/>
          </p:cNvSpPr>
          <p:nvPr>
            <p:ph type="title"/>
          </p:nvPr>
        </p:nvSpPr>
        <p:spPr>
          <a:xfrm>
            <a:off x="298250" y="1957610"/>
            <a:ext cx="7772400" cy="930106"/>
          </a:xfrm>
          <a:prstGeom prst="rect">
            <a:avLst/>
          </a:prstGeom>
        </p:spPr>
        <p:txBody>
          <a:bodyPr/>
          <a:lstStyle/>
          <a:p>
            <a:r>
              <a:rPr lang="ja-JP" altLang="en-US"/>
              <a:t>矩阵微积分</a:t>
            </a:r>
            <a:endParaRPr dirty="0"/>
          </a:p>
        </p:txBody>
      </p:sp>
      <p:pic>
        <p:nvPicPr>
          <p:cNvPr id="153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3053178" y="883257"/>
            <a:ext cx="4927943" cy="337698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092927119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95192EB-A3A1-794E-8926-B8E8A04D5C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255" y="300864"/>
            <a:ext cx="825500" cy="3175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1E00155-66B1-5742-A00A-A5E32DBF70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255" y="828897"/>
            <a:ext cx="977900" cy="12192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BC2C8BC-4A8B-D244-AD72-9FAB152E12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5294" y="828897"/>
            <a:ext cx="977900" cy="1219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E2D5EF1-33F5-BE40-8773-9F49F6BF58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2666" y="1148251"/>
            <a:ext cx="2813587" cy="48798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E2FC881-B5A2-FC41-8C89-E8643F02D1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29837" y="220972"/>
            <a:ext cx="1917700" cy="2108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6F8698F-8216-EB48-B5BA-8040D8A6CE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0179" y="2405743"/>
            <a:ext cx="41529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360075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Exampl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例子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8" name="Equation"/>
              <p:cNvSpPr txBox="1"/>
              <p:nvPr/>
            </p:nvSpPr>
            <p:spPr>
              <a:xfrm>
                <a:off x="2718190" y="1195697"/>
                <a:ext cx="756260" cy="216917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sz="20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sum</m:t>
                      </m:r>
                      <m:r>
                        <a:rPr sz="20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sz="20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sz="20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sz="2000">
                  <a:solidFill>
                    <a:srgbClr val="474746"/>
                  </a:solidFill>
                </a:endParaRPr>
              </a:p>
            </p:txBody>
          </p:sp>
        </mc:Choice>
        <mc:Fallback xmlns="">
          <p:sp>
            <p:nvSpPr>
              <p:cNvPr id="258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8190" y="1195697"/>
                <a:ext cx="756260" cy="216917"/>
              </a:xfrm>
              <a:prstGeom prst="rect">
                <a:avLst/>
              </a:prstGeom>
              <a:blipFill>
                <a:blip r:embed="rId2"/>
                <a:stretch>
                  <a:fillRect l="-8197" r="-19672" b="-83333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9" name="Equation"/>
              <p:cNvSpPr txBox="1"/>
              <p:nvPr/>
            </p:nvSpPr>
            <p:spPr>
              <a:xfrm>
                <a:off x="3835967" y="1174442"/>
                <a:ext cx="445580" cy="264151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0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∥</m:t>
                      </m:r>
                      <m:r>
                        <a:rPr sz="20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𝐱</m:t>
                      </m:r>
                      <m:sSup>
                        <m:sSupPr>
                          <m:ctrlPr>
                            <a:rPr sz="20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20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∥</m:t>
                          </m:r>
                        </m:e>
                        <m:sup>
                          <m:r>
                            <a:rPr sz="20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sz="2000">
                  <a:solidFill>
                    <a:srgbClr val="474746"/>
                  </a:solidFill>
                </a:endParaRPr>
              </a:p>
            </p:txBody>
          </p:sp>
        </mc:Choice>
        <mc:Fallback xmlns="">
          <p:sp>
            <p:nvSpPr>
              <p:cNvPr id="259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5967" y="1174442"/>
                <a:ext cx="445580" cy="264151"/>
              </a:xfrm>
              <a:prstGeom prst="rect">
                <a:avLst/>
              </a:prstGeom>
              <a:blipFill>
                <a:blip r:embed="rId3"/>
                <a:stretch>
                  <a:fillRect l="-19444" r="-50000" b="-36364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0" name="Equation"/>
              <p:cNvSpPr txBox="1"/>
              <p:nvPr/>
            </p:nvSpPr>
            <p:spPr>
              <a:xfrm>
                <a:off x="428943" y="1948516"/>
                <a:ext cx="307087" cy="542291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den>
                      </m:f>
                    </m:oMath>
                  </m:oMathPara>
                </a14:m>
                <a:endParaRPr sz="2000"/>
              </a:p>
            </p:txBody>
          </p:sp>
        </mc:Choice>
        <mc:Fallback xmlns="">
          <p:sp>
            <p:nvSpPr>
              <p:cNvPr id="260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943" y="1948516"/>
                <a:ext cx="307087" cy="542291"/>
              </a:xfrm>
              <a:prstGeom prst="rect">
                <a:avLst/>
              </a:prstGeom>
              <a:blipFill>
                <a:blip r:embed="rId4"/>
                <a:stretch>
                  <a:fillRect l="-24000" r="-20000" b="-20455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1" name="Equation"/>
              <p:cNvSpPr txBox="1"/>
              <p:nvPr/>
            </p:nvSpPr>
            <p:spPr>
              <a:xfrm>
                <a:off x="529125" y="1211013"/>
                <a:ext cx="114555" cy="164593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sz="2000"/>
              </a:p>
            </p:txBody>
          </p:sp>
        </mc:Choice>
        <mc:Fallback xmlns="">
          <p:sp>
            <p:nvSpPr>
              <p:cNvPr id="261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125" y="1211013"/>
                <a:ext cx="114555" cy="164593"/>
              </a:xfrm>
              <a:prstGeom prst="rect">
                <a:avLst/>
              </a:prstGeom>
              <a:blipFill>
                <a:blip r:embed="rId5"/>
                <a:stretch>
                  <a:fillRect l="-60000" r="-80000" b="-121429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2" name="Equation"/>
              <p:cNvSpPr txBox="1"/>
              <p:nvPr/>
            </p:nvSpPr>
            <p:spPr>
              <a:xfrm>
                <a:off x="1319210" y="1235778"/>
                <a:ext cx="116841" cy="115063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sz="2000"/>
              </a:p>
            </p:txBody>
          </p:sp>
        </mc:Choice>
        <mc:Fallback xmlns="">
          <p:sp>
            <p:nvSpPr>
              <p:cNvPr id="262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9210" y="1235778"/>
                <a:ext cx="116841" cy="115063"/>
              </a:xfrm>
              <a:prstGeom prst="rect">
                <a:avLst/>
              </a:prstGeom>
              <a:blipFill>
                <a:blip r:embed="rId6"/>
                <a:stretch>
                  <a:fillRect l="-50000" r="-70000" b="-150000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3" name="Equation"/>
              <p:cNvSpPr txBox="1"/>
              <p:nvPr/>
            </p:nvSpPr>
            <p:spPr>
              <a:xfrm>
                <a:off x="1304822" y="2112012"/>
                <a:ext cx="235241" cy="215299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e>
                        <m:sup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sz="2000"/>
              </a:p>
            </p:txBody>
          </p:sp>
        </mc:Choice>
        <mc:Fallback xmlns="">
          <p:sp>
            <p:nvSpPr>
              <p:cNvPr id="263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4822" y="2112012"/>
                <a:ext cx="235241" cy="215299"/>
              </a:xfrm>
              <a:prstGeom prst="rect">
                <a:avLst/>
              </a:prstGeom>
              <a:blipFill>
                <a:blip r:embed="rId7"/>
                <a:stretch>
                  <a:fillRect l="-31579" r="-36842" b="-50000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4" name="Equation"/>
              <p:cNvSpPr txBox="1"/>
              <p:nvPr/>
            </p:nvSpPr>
            <p:spPr>
              <a:xfrm>
                <a:off x="1877693" y="1948516"/>
                <a:ext cx="474473" cy="542291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f>
                        <m:fPr>
                          <m:ctrlP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num>
                        <m:den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den>
                      </m:f>
                    </m:oMath>
                  </m:oMathPara>
                </a14:m>
                <a:endParaRPr sz="2000"/>
              </a:p>
            </p:txBody>
          </p:sp>
        </mc:Choice>
        <mc:Fallback xmlns="">
          <p:sp>
            <p:nvSpPr>
              <p:cNvPr id="264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7693" y="1948516"/>
                <a:ext cx="474473" cy="542291"/>
              </a:xfrm>
              <a:prstGeom prst="rect">
                <a:avLst/>
              </a:prstGeom>
              <a:blipFill>
                <a:blip r:embed="rId8"/>
                <a:stretch>
                  <a:fillRect l="-13158" r="-13158" b="-20455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5" name="Equation"/>
              <p:cNvSpPr txBox="1"/>
              <p:nvPr/>
            </p:nvSpPr>
            <p:spPr>
              <a:xfrm>
                <a:off x="1271654" y="3736106"/>
                <a:ext cx="927214" cy="542291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num>
                        <m:den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den>
                      </m:f>
                      <m:r>
                        <a:rPr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num>
                        <m:den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den>
                      </m:f>
                    </m:oMath>
                  </m:oMathPara>
                </a14:m>
                <a:endParaRPr sz="2000"/>
              </a:p>
            </p:txBody>
          </p:sp>
        </mc:Choice>
        <mc:Fallback xmlns="">
          <p:sp>
            <p:nvSpPr>
              <p:cNvPr id="265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1654" y="3736106"/>
                <a:ext cx="927214" cy="542291"/>
              </a:xfrm>
              <a:prstGeom prst="rect">
                <a:avLst/>
              </a:prstGeom>
              <a:blipFill>
                <a:blip r:embed="rId9"/>
                <a:stretch>
                  <a:fillRect l="-5405" r="-4054" b="-22727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6" name="Equation"/>
              <p:cNvSpPr txBox="1"/>
              <p:nvPr/>
            </p:nvSpPr>
            <p:spPr>
              <a:xfrm>
                <a:off x="2586862" y="3736106"/>
                <a:ext cx="1175021" cy="542291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num>
                        <m:den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den>
                      </m:f>
                      <m:r>
                        <a:rPr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num>
                        <m:den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den>
                      </m:f>
                      <m:r>
                        <a:rPr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sz="2000"/>
              </a:p>
            </p:txBody>
          </p:sp>
        </mc:Choice>
        <mc:Fallback xmlns="">
          <p:sp>
            <p:nvSpPr>
              <p:cNvPr id="266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6862" y="3736106"/>
                <a:ext cx="1175021" cy="542291"/>
              </a:xfrm>
              <a:prstGeom prst="rect">
                <a:avLst/>
              </a:prstGeom>
              <a:blipFill>
                <a:blip r:embed="rId10"/>
                <a:stretch>
                  <a:fillRect l="-8696" r="-11957" b="-22727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7" name="Line"/>
          <p:cNvSpPr/>
          <p:nvPr/>
        </p:nvSpPr>
        <p:spPr>
          <a:xfrm>
            <a:off x="471652" y="1703794"/>
            <a:ext cx="3841172" cy="1"/>
          </a:xfrm>
          <a:prstGeom prst="line">
            <a:avLst/>
          </a:prstGeom>
          <a:ln w="12700">
            <a:solidFill>
              <a:srgbClr val="535353"/>
            </a:solidFill>
          </a:ln>
        </p:spPr>
        <p:txBody>
          <a:bodyPr lIns="45719" rIns="45719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68" name="Line"/>
          <p:cNvSpPr/>
          <p:nvPr/>
        </p:nvSpPr>
        <p:spPr>
          <a:xfrm flipV="1">
            <a:off x="960841" y="1226979"/>
            <a:ext cx="1" cy="1277564"/>
          </a:xfrm>
          <a:prstGeom prst="line">
            <a:avLst/>
          </a:prstGeom>
          <a:ln w="12700">
            <a:solidFill>
              <a:srgbClr val="535353"/>
            </a:solidFill>
          </a:ln>
        </p:spPr>
        <p:txBody>
          <a:bodyPr lIns="45719" rIns="45719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9" name="Equation"/>
              <p:cNvSpPr txBox="1"/>
              <p:nvPr/>
            </p:nvSpPr>
            <p:spPr>
              <a:xfrm>
                <a:off x="2000747" y="1235778"/>
                <a:ext cx="251666" cy="115063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𝑎𝑢</m:t>
                      </m:r>
                    </m:oMath>
                  </m:oMathPara>
                </a14:m>
                <a:endParaRPr sz="2000"/>
              </a:p>
            </p:txBody>
          </p:sp>
        </mc:Choice>
        <mc:Fallback xmlns="">
          <p:sp>
            <p:nvSpPr>
              <p:cNvPr id="269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0747" y="1235778"/>
                <a:ext cx="251666" cy="115063"/>
              </a:xfrm>
              <a:prstGeom prst="rect">
                <a:avLst/>
              </a:prstGeom>
              <a:blipFill>
                <a:blip r:embed="rId11"/>
                <a:stretch>
                  <a:fillRect l="-25000" r="-40000" b="-150000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0" name="Equation"/>
              <p:cNvSpPr txBox="1"/>
              <p:nvPr/>
            </p:nvSpPr>
            <p:spPr>
              <a:xfrm>
                <a:off x="4165289" y="3736106"/>
                <a:ext cx="1483799" cy="542291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𝐮</m:t>
                          </m:r>
                        </m:e>
                        <m:sup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f>
                        <m:fPr>
                          <m:ctrlP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𝐯</m:t>
                          </m:r>
                        </m:num>
                        <m:den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den>
                      </m:f>
                      <m:r>
                        <a:rPr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  <m:sup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f>
                        <m:fPr>
                          <m:ctrlP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𝐮</m:t>
                          </m:r>
                        </m:num>
                        <m:den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den>
                      </m:f>
                    </m:oMath>
                  </m:oMathPara>
                </a14:m>
                <a:endParaRPr sz="2000"/>
              </a:p>
            </p:txBody>
          </p:sp>
        </mc:Choice>
        <mc:Fallback xmlns="">
          <p:sp>
            <p:nvSpPr>
              <p:cNvPr id="270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5289" y="3736106"/>
                <a:ext cx="1483799" cy="542291"/>
              </a:xfrm>
              <a:prstGeom prst="rect">
                <a:avLst/>
              </a:prstGeom>
              <a:blipFill>
                <a:blip r:embed="rId12"/>
                <a:stretch>
                  <a:fillRect l="-4237" r="-5932" b="-22727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1" name="Equation"/>
              <p:cNvSpPr txBox="1"/>
              <p:nvPr/>
            </p:nvSpPr>
            <p:spPr>
              <a:xfrm>
                <a:off x="2951715" y="2118963"/>
                <a:ext cx="224826" cy="211997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  <m:sup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sz="2000"/>
              </a:p>
            </p:txBody>
          </p:sp>
        </mc:Choice>
        <mc:Fallback xmlns="">
          <p:sp>
            <p:nvSpPr>
              <p:cNvPr id="271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1715" y="2118963"/>
                <a:ext cx="224826" cy="211997"/>
              </a:xfrm>
              <a:prstGeom prst="rect">
                <a:avLst/>
              </a:prstGeom>
              <a:blipFill>
                <a:blip r:embed="rId13"/>
                <a:stretch>
                  <a:fillRect l="-31579" r="-42105" b="-44444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2" name="Equation"/>
              <p:cNvSpPr txBox="1"/>
              <p:nvPr/>
            </p:nvSpPr>
            <p:spPr>
              <a:xfrm>
                <a:off x="3874041" y="2124263"/>
                <a:ext cx="360971" cy="211997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sSup>
                        <m:sSupPr>
                          <m:ctrlP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p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sz="2000"/>
              </a:p>
            </p:txBody>
          </p:sp>
        </mc:Choice>
        <mc:Fallback xmlns="">
          <p:sp>
            <p:nvSpPr>
              <p:cNvPr id="272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4041" y="2124263"/>
                <a:ext cx="360971" cy="211997"/>
              </a:xfrm>
              <a:prstGeom prst="rect">
                <a:avLst/>
              </a:prstGeom>
              <a:blipFill>
                <a:blip r:embed="rId14"/>
                <a:stretch>
                  <a:fillRect l="-20690" r="-27586" b="-44444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5" name="Equation"/>
              <p:cNvSpPr txBox="1"/>
              <p:nvPr/>
            </p:nvSpPr>
            <p:spPr>
              <a:xfrm>
                <a:off x="422593" y="3719624"/>
                <a:ext cx="307087" cy="542291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den>
                      </m:f>
                    </m:oMath>
                  </m:oMathPara>
                </a14:m>
                <a:endParaRPr sz="2000"/>
              </a:p>
            </p:txBody>
          </p:sp>
        </mc:Choice>
        <mc:Fallback xmlns="">
          <p:sp>
            <p:nvSpPr>
              <p:cNvPr id="275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593" y="3719624"/>
                <a:ext cx="307087" cy="542291"/>
              </a:xfrm>
              <a:prstGeom prst="rect">
                <a:avLst/>
              </a:prstGeom>
              <a:blipFill>
                <a:blip r:embed="rId15"/>
                <a:stretch>
                  <a:fillRect l="-24000" t="-2273" r="-20000" b="-20455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6" name="Equation"/>
              <p:cNvSpPr txBox="1"/>
              <p:nvPr/>
            </p:nvSpPr>
            <p:spPr>
              <a:xfrm>
                <a:off x="522775" y="2982121"/>
                <a:ext cx="114555" cy="164593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sz="2000"/>
              </a:p>
            </p:txBody>
          </p:sp>
        </mc:Choice>
        <mc:Fallback xmlns="">
          <p:sp>
            <p:nvSpPr>
              <p:cNvPr id="276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775" y="2982121"/>
                <a:ext cx="114555" cy="164593"/>
              </a:xfrm>
              <a:prstGeom prst="rect">
                <a:avLst/>
              </a:prstGeom>
              <a:blipFill>
                <a:blip r:embed="rId16"/>
                <a:stretch>
                  <a:fillRect l="-60000" r="-90000" b="-114286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7" name="Line"/>
          <p:cNvSpPr/>
          <p:nvPr/>
        </p:nvSpPr>
        <p:spPr>
          <a:xfrm>
            <a:off x="465302" y="3474902"/>
            <a:ext cx="5186410" cy="1"/>
          </a:xfrm>
          <a:prstGeom prst="line">
            <a:avLst/>
          </a:prstGeom>
          <a:ln w="12700">
            <a:solidFill>
              <a:srgbClr val="535353"/>
            </a:solidFill>
          </a:ln>
        </p:spPr>
        <p:txBody>
          <a:bodyPr lIns="45719" rIns="45719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78" name="Line"/>
          <p:cNvSpPr/>
          <p:nvPr/>
        </p:nvSpPr>
        <p:spPr>
          <a:xfrm flipV="1">
            <a:off x="954491" y="2998087"/>
            <a:ext cx="1" cy="1277564"/>
          </a:xfrm>
          <a:prstGeom prst="line">
            <a:avLst/>
          </a:prstGeom>
          <a:ln w="12700">
            <a:solidFill>
              <a:srgbClr val="535353"/>
            </a:solidFill>
          </a:ln>
        </p:spPr>
        <p:txBody>
          <a:bodyPr lIns="45719" rIns="45719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9" name="Equation"/>
              <p:cNvSpPr txBox="1"/>
              <p:nvPr/>
            </p:nvSpPr>
            <p:spPr>
              <a:xfrm>
                <a:off x="4696814" y="2958461"/>
                <a:ext cx="538396" cy="235459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⟨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𝐮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𝐯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⟩</m:t>
                      </m:r>
                    </m:oMath>
                  </m:oMathPara>
                </a14:m>
                <a:endParaRPr sz="2000"/>
              </a:p>
            </p:txBody>
          </p:sp>
        </mc:Choice>
        <mc:Fallback xmlns="">
          <p:sp>
            <p:nvSpPr>
              <p:cNvPr id="279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6814" y="2958461"/>
                <a:ext cx="538396" cy="235459"/>
              </a:xfrm>
              <a:prstGeom prst="rect">
                <a:avLst/>
              </a:prstGeom>
              <a:blipFill>
                <a:blip r:embed="rId17"/>
                <a:stretch>
                  <a:fillRect l="-20930" r="-25581" b="-68421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0" name="Equation"/>
              <p:cNvSpPr txBox="1"/>
              <p:nvPr/>
            </p:nvSpPr>
            <p:spPr>
              <a:xfrm>
                <a:off x="1511329" y="2989614"/>
                <a:ext cx="511670" cy="149607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sz="2000"/>
              </a:p>
            </p:txBody>
          </p:sp>
        </mc:Choice>
        <mc:Fallback xmlns="">
          <p:sp>
            <p:nvSpPr>
              <p:cNvPr id="280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1329" y="2989614"/>
                <a:ext cx="511670" cy="149607"/>
              </a:xfrm>
              <a:prstGeom prst="rect">
                <a:avLst/>
              </a:prstGeom>
              <a:blipFill>
                <a:blip r:embed="rId18"/>
                <a:stretch>
                  <a:fillRect l="-12195" r="-26829" b="-115385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1" name="Equation"/>
              <p:cNvSpPr txBox="1"/>
              <p:nvPr/>
            </p:nvSpPr>
            <p:spPr>
              <a:xfrm>
                <a:off x="3099113" y="3011839"/>
                <a:ext cx="235318" cy="116841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𝑢𝑣</m:t>
                      </m:r>
                    </m:oMath>
                  </m:oMathPara>
                </a14:m>
                <a:endParaRPr sz="2000"/>
              </a:p>
            </p:txBody>
          </p:sp>
        </mc:Choice>
        <mc:Fallback xmlns="">
          <p:sp>
            <p:nvSpPr>
              <p:cNvPr id="281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9113" y="3011839"/>
                <a:ext cx="235318" cy="116841"/>
              </a:xfrm>
              <a:prstGeom prst="rect">
                <a:avLst/>
              </a:prstGeom>
              <a:blipFill>
                <a:blip r:embed="rId19"/>
                <a:stretch>
                  <a:fillRect l="-25000" r="-40000" b="-150000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6064608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3" grpId="0" animBg="1" advAuto="0"/>
      <p:bldP spid="264" grpId="0" animBg="1" advAuto="0"/>
      <p:bldP spid="265" grpId="0" animBg="1" advAuto="0"/>
      <p:bldP spid="266" grpId="0" animBg="1" advAuto="0"/>
      <p:bldP spid="270" grpId="0" animBg="1" advAuto="0"/>
      <p:bldP spid="271" grpId="0" animBg="1" advAuto="0"/>
      <p:bldP spid="272" grpId="0" animBg="1" advAuto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Exampl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例子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2" name="Equation"/>
              <p:cNvSpPr txBox="1"/>
              <p:nvPr/>
            </p:nvSpPr>
            <p:spPr>
              <a:xfrm>
                <a:off x="428943" y="1948516"/>
                <a:ext cx="307087" cy="542291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𝐲</m:t>
                          </m:r>
                        </m:num>
                        <m:den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den>
                      </m:f>
                    </m:oMath>
                  </m:oMathPara>
                </a14:m>
                <a:endParaRPr sz="2000"/>
              </a:p>
            </p:txBody>
          </p:sp>
        </mc:Choice>
        <mc:Fallback xmlns="">
          <p:sp>
            <p:nvSpPr>
              <p:cNvPr id="332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943" y="1948516"/>
                <a:ext cx="307087" cy="542291"/>
              </a:xfrm>
              <a:prstGeom prst="rect">
                <a:avLst/>
              </a:prstGeom>
              <a:blipFill>
                <a:blip r:embed="rId2"/>
                <a:stretch>
                  <a:fillRect l="-24000" r="-20000" b="-20455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3" name="Equation"/>
              <p:cNvSpPr txBox="1"/>
              <p:nvPr/>
            </p:nvSpPr>
            <p:spPr>
              <a:xfrm>
                <a:off x="529125" y="1211013"/>
                <a:ext cx="118619" cy="169419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𝐲</m:t>
                      </m:r>
                    </m:oMath>
                  </m:oMathPara>
                </a14:m>
                <a:endParaRPr sz="2000"/>
              </a:p>
            </p:txBody>
          </p:sp>
        </mc:Choice>
        <mc:Fallback xmlns="">
          <p:sp>
            <p:nvSpPr>
              <p:cNvPr id="333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125" y="1211013"/>
                <a:ext cx="118619" cy="169419"/>
              </a:xfrm>
              <a:prstGeom prst="rect">
                <a:avLst/>
              </a:prstGeom>
              <a:blipFill>
                <a:blip r:embed="rId3"/>
                <a:stretch>
                  <a:fillRect l="-70000" r="-80000" b="-106667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4" name="Equation"/>
              <p:cNvSpPr txBox="1"/>
              <p:nvPr/>
            </p:nvSpPr>
            <p:spPr>
              <a:xfrm>
                <a:off x="1319210" y="1235778"/>
                <a:ext cx="117857" cy="123953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𝐚</m:t>
                      </m:r>
                    </m:oMath>
                  </m:oMathPara>
                </a14:m>
                <a:endParaRPr sz="2000"/>
              </a:p>
            </p:txBody>
          </p:sp>
        </mc:Choice>
        <mc:Fallback xmlns="">
          <p:sp>
            <p:nvSpPr>
              <p:cNvPr id="334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9210" y="1235778"/>
                <a:ext cx="117857" cy="123953"/>
              </a:xfrm>
              <a:prstGeom prst="rect">
                <a:avLst/>
              </a:prstGeom>
              <a:blipFill>
                <a:blip r:embed="rId4"/>
                <a:stretch>
                  <a:fillRect l="-50000" r="-70000" b="-127273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5" name="Equation"/>
              <p:cNvSpPr txBox="1"/>
              <p:nvPr/>
            </p:nvSpPr>
            <p:spPr>
              <a:xfrm>
                <a:off x="1317522" y="2112012"/>
                <a:ext cx="115063" cy="178309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sz="2000"/>
              </a:p>
            </p:txBody>
          </p:sp>
        </mc:Choice>
        <mc:Fallback xmlns="">
          <p:sp>
            <p:nvSpPr>
              <p:cNvPr id="335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7522" y="2112012"/>
                <a:ext cx="115063" cy="178309"/>
              </a:xfrm>
              <a:prstGeom prst="rect">
                <a:avLst/>
              </a:prstGeom>
              <a:blipFill>
                <a:blip r:embed="rId5"/>
                <a:stretch>
                  <a:fillRect l="-70000" r="-90000" b="-80000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6" name="Equation"/>
              <p:cNvSpPr txBox="1"/>
              <p:nvPr/>
            </p:nvSpPr>
            <p:spPr>
              <a:xfrm>
                <a:off x="1347854" y="3736106"/>
                <a:ext cx="487681" cy="542291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f>
                        <m:fPr>
                          <m:ctrlP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𝐮</m:t>
                          </m:r>
                        </m:num>
                        <m:den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den>
                      </m:f>
                    </m:oMath>
                  </m:oMathPara>
                </a14:m>
                <a:endParaRPr sz="2000"/>
              </a:p>
            </p:txBody>
          </p:sp>
        </mc:Choice>
        <mc:Fallback xmlns="">
          <p:sp>
            <p:nvSpPr>
              <p:cNvPr id="336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7854" y="3736106"/>
                <a:ext cx="487681" cy="542291"/>
              </a:xfrm>
              <a:prstGeom prst="rect">
                <a:avLst/>
              </a:prstGeom>
              <a:blipFill>
                <a:blip r:embed="rId6"/>
                <a:stretch>
                  <a:fillRect l="-10000" r="-10000" b="-22727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7" name="Equation"/>
              <p:cNvSpPr txBox="1"/>
              <p:nvPr/>
            </p:nvSpPr>
            <p:spPr>
              <a:xfrm>
                <a:off x="2403546" y="3733320"/>
                <a:ext cx="531115" cy="542291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𝐀</m:t>
                      </m:r>
                      <m:f>
                        <m:fPr>
                          <m:ctrlP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𝐮</m:t>
                          </m:r>
                        </m:num>
                        <m:den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den>
                      </m:f>
                    </m:oMath>
                  </m:oMathPara>
                </a14:m>
                <a:endParaRPr sz="2000"/>
              </a:p>
            </p:txBody>
          </p:sp>
        </mc:Choice>
        <mc:Fallback xmlns="">
          <p:sp>
            <p:nvSpPr>
              <p:cNvPr id="337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3546" y="3733320"/>
                <a:ext cx="531115" cy="542291"/>
              </a:xfrm>
              <a:prstGeom prst="rect">
                <a:avLst/>
              </a:prstGeom>
              <a:blipFill>
                <a:blip r:embed="rId7"/>
                <a:stretch>
                  <a:fillRect l="-11628" r="-9302" b="-20455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8" name="Line"/>
          <p:cNvSpPr/>
          <p:nvPr/>
        </p:nvSpPr>
        <p:spPr>
          <a:xfrm>
            <a:off x="471652" y="1703794"/>
            <a:ext cx="3407354" cy="1"/>
          </a:xfrm>
          <a:prstGeom prst="line">
            <a:avLst/>
          </a:prstGeom>
          <a:ln w="12700">
            <a:solidFill>
              <a:srgbClr val="535353"/>
            </a:solidFill>
          </a:ln>
        </p:spPr>
        <p:txBody>
          <a:bodyPr lIns="45719" rIns="45719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39" name="Line"/>
          <p:cNvSpPr/>
          <p:nvPr/>
        </p:nvSpPr>
        <p:spPr>
          <a:xfrm flipV="1">
            <a:off x="960841" y="1226979"/>
            <a:ext cx="1" cy="1277564"/>
          </a:xfrm>
          <a:prstGeom prst="line">
            <a:avLst/>
          </a:prstGeom>
          <a:ln w="12700">
            <a:solidFill>
              <a:srgbClr val="535353"/>
            </a:solidFill>
          </a:ln>
        </p:spPr>
        <p:txBody>
          <a:bodyPr lIns="45719" rIns="45719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0" name="Equation"/>
              <p:cNvSpPr txBox="1"/>
              <p:nvPr/>
            </p:nvSpPr>
            <p:spPr>
              <a:xfrm>
                <a:off x="2000747" y="1235778"/>
                <a:ext cx="120143" cy="117349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𝐱</m:t>
                      </m:r>
                    </m:oMath>
                  </m:oMathPara>
                </a14:m>
                <a:endParaRPr sz="2000"/>
              </a:p>
            </p:txBody>
          </p:sp>
        </mc:Choice>
        <mc:Fallback xmlns="">
          <p:sp>
            <p:nvSpPr>
              <p:cNvPr id="340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0747" y="1235778"/>
                <a:ext cx="120143" cy="117349"/>
              </a:xfrm>
              <a:prstGeom prst="rect">
                <a:avLst/>
              </a:prstGeom>
              <a:blipFill>
                <a:blip r:embed="rId8"/>
                <a:stretch>
                  <a:fillRect l="-50000" r="-60000" b="-127273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1" name="Equation"/>
              <p:cNvSpPr txBox="1"/>
              <p:nvPr/>
            </p:nvSpPr>
            <p:spPr>
              <a:xfrm>
                <a:off x="3578872" y="3719624"/>
                <a:ext cx="940422" cy="542291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𝐮</m:t>
                          </m:r>
                        </m:num>
                        <m:den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den>
                      </m:f>
                      <m:r>
                        <a:rPr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𝐯</m:t>
                          </m:r>
                        </m:num>
                        <m:den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den>
                      </m:f>
                    </m:oMath>
                  </m:oMathPara>
                </a14:m>
                <a:endParaRPr sz="2000"/>
              </a:p>
            </p:txBody>
          </p:sp>
        </mc:Choice>
        <mc:Fallback xmlns="">
          <p:sp>
            <p:nvSpPr>
              <p:cNvPr id="341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8872" y="3719624"/>
                <a:ext cx="940422" cy="542291"/>
              </a:xfrm>
              <a:prstGeom prst="rect">
                <a:avLst/>
              </a:prstGeom>
              <a:blipFill>
                <a:blip r:embed="rId9"/>
                <a:stretch>
                  <a:fillRect l="-5333" t="-2273" r="-2667" b="-20455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2" name="Equation"/>
              <p:cNvSpPr txBox="1"/>
              <p:nvPr/>
            </p:nvSpPr>
            <p:spPr>
              <a:xfrm>
                <a:off x="2012789" y="2123093"/>
                <a:ext cx="84697" cy="163361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1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𝐈</m:t>
                      </m:r>
                    </m:oMath>
                  </m:oMathPara>
                </a14:m>
                <a:endParaRPr sz="1900"/>
              </a:p>
            </p:txBody>
          </p:sp>
        </mc:Choice>
        <mc:Fallback xmlns="">
          <p:sp>
            <p:nvSpPr>
              <p:cNvPr id="342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2789" y="2123093"/>
                <a:ext cx="84697" cy="163361"/>
              </a:xfrm>
              <a:prstGeom prst="rect">
                <a:avLst/>
              </a:prstGeom>
              <a:blipFill>
                <a:blip r:embed="rId10"/>
                <a:stretch>
                  <a:fillRect l="-75000" r="-87500" b="-85714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3" name="Equation"/>
              <p:cNvSpPr txBox="1"/>
              <p:nvPr/>
            </p:nvSpPr>
            <p:spPr>
              <a:xfrm>
                <a:off x="4776831" y="2282372"/>
                <a:ext cx="1567737" cy="309124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m:rPr>
                          <m:nor/>
                        </m:rPr>
                        <a:rPr lang="en-US" sz="2000" b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和</m:t>
                      </m:r>
                      <m:r>
                        <a:rPr lang="en-US" sz="2000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000" b="1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𝐈</m:t>
                      </m:r>
                      <m:r>
                        <a:rPr lang="en-US" sz="2000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为</m:t>
                      </m:r>
                      <m:r>
                        <a:rPr lang="en-US" sz="20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矩阵</m:t>
                      </m:r>
                    </m:oMath>
                  </m:oMathPara>
                </a14:m>
                <a:endParaRPr sz="2000" dirty="0"/>
              </a:p>
            </p:txBody>
          </p:sp>
        </mc:Choice>
        <mc:Fallback xmlns="">
          <p:sp>
            <p:nvSpPr>
              <p:cNvPr id="343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6831" y="2282372"/>
                <a:ext cx="1567737" cy="309124"/>
              </a:xfrm>
              <a:prstGeom prst="rect">
                <a:avLst/>
              </a:prstGeom>
              <a:blipFill>
                <a:blip r:embed="rId11"/>
                <a:stretch>
                  <a:fillRect l="-2400" t="-12500" r="-4800" b="-41667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4" name="Equation"/>
              <p:cNvSpPr txBox="1"/>
              <p:nvPr/>
            </p:nvSpPr>
            <p:spPr>
              <a:xfrm>
                <a:off x="4749018" y="1755267"/>
                <a:ext cx="3048270" cy="307841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0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0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𝐚</m:t>
                      </m:r>
                      <m:r>
                        <m:rPr>
                          <m:nor/>
                        </m:rPr>
                        <a:rPr lang="en-US" sz="20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和</m:t>
                      </m:r>
                      <m:r>
                        <a:rPr lang="en-US" sz="20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𝐀</m:t>
                      </m:r>
                      <m:r>
                        <m:rPr>
                          <m:nor/>
                        </m:rPr>
                        <a:rPr lang="en-US" sz="20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不是</m:t>
                      </m:r>
                      <m:r>
                        <a:rPr lang="en-US" sz="20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关于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的函数</m:t>
                      </m:r>
                    </m:oMath>
                  </m:oMathPara>
                </a14:m>
                <a:endParaRPr sz="2000" dirty="0"/>
              </a:p>
            </p:txBody>
          </p:sp>
        </mc:Choice>
        <mc:Fallback xmlns="">
          <p:sp>
            <p:nvSpPr>
              <p:cNvPr id="344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9018" y="1755267"/>
                <a:ext cx="3048270" cy="307841"/>
              </a:xfrm>
              <a:prstGeom prst="rect">
                <a:avLst/>
              </a:prstGeom>
              <a:blipFill>
                <a:blip r:embed="rId12"/>
                <a:stretch>
                  <a:fillRect t="-12000" r="-1245" b="-36000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5" name="Equation"/>
              <p:cNvSpPr txBox="1"/>
              <p:nvPr/>
            </p:nvSpPr>
            <p:spPr>
              <a:xfrm>
                <a:off x="422593" y="3719624"/>
                <a:ext cx="307087" cy="542291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𝐲</m:t>
                          </m:r>
                        </m:num>
                        <m:den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den>
                      </m:f>
                    </m:oMath>
                  </m:oMathPara>
                </a14:m>
                <a:endParaRPr sz="2000"/>
              </a:p>
            </p:txBody>
          </p:sp>
        </mc:Choice>
        <mc:Fallback xmlns="">
          <p:sp>
            <p:nvSpPr>
              <p:cNvPr id="345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593" y="3719624"/>
                <a:ext cx="307087" cy="542291"/>
              </a:xfrm>
              <a:prstGeom prst="rect">
                <a:avLst/>
              </a:prstGeom>
              <a:blipFill>
                <a:blip r:embed="rId13"/>
                <a:stretch>
                  <a:fillRect l="-20000" t="-2273" r="-24000" b="-20455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6" name="Equation"/>
              <p:cNvSpPr txBox="1"/>
              <p:nvPr/>
            </p:nvSpPr>
            <p:spPr>
              <a:xfrm>
                <a:off x="522775" y="2982121"/>
                <a:ext cx="118619" cy="169419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𝐲</m:t>
                      </m:r>
                    </m:oMath>
                  </m:oMathPara>
                </a14:m>
                <a:endParaRPr sz="2000"/>
              </a:p>
            </p:txBody>
          </p:sp>
        </mc:Choice>
        <mc:Fallback xmlns="">
          <p:sp>
            <p:nvSpPr>
              <p:cNvPr id="346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775" y="2982121"/>
                <a:ext cx="118619" cy="169419"/>
              </a:xfrm>
              <a:prstGeom prst="rect">
                <a:avLst/>
              </a:prstGeom>
              <a:blipFill>
                <a:blip r:embed="rId14"/>
                <a:stretch>
                  <a:fillRect l="-54545" r="-72727" b="-114286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7" name="Line"/>
          <p:cNvSpPr/>
          <p:nvPr/>
        </p:nvSpPr>
        <p:spPr>
          <a:xfrm>
            <a:off x="465302" y="3474902"/>
            <a:ext cx="4044219" cy="1"/>
          </a:xfrm>
          <a:prstGeom prst="line">
            <a:avLst/>
          </a:prstGeom>
          <a:ln w="12700">
            <a:solidFill>
              <a:srgbClr val="535353"/>
            </a:solidFill>
          </a:ln>
        </p:spPr>
        <p:txBody>
          <a:bodyPr lIns="45719" rIns="45719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48" name="Line"/>
          <p:cNvSpPr/>
          <p:nvPr/>
        </p:nvSpPr>
        <p:spPr>
          <a:xfrm flipV="1">
            <a:off x="954491" y="2998087"/>
            <a:ext cx="1" cy="1277564"/>
          </a:xfrm>
          <a:prstGeom prst="line">
            <a:avLst/>
          </a:prstGeom>
          <a:ln w="12700">
            <a:solidFill>
              <a:srgbClr val="535353"/>
            </a:solidFill>
          </a:ln>
        </p:spPr>
        <p:txBody>
          <a:bodyPr lIns="45719" rIns="45719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9" name="Equation"/>
              <p:cNvSpPr txBox="1"/>
              <p:nvPr/>
            </p:nvSpPr>
            <p:spPr>
              <a:xfrm>
                <a:off x="3802715" y="3016894"/>
                <a:ext cx="492736" cy="134646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𝐮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𝐯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349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2715" y="3016894"/>
                <a:ext cx="492736" cy="134646"/>
              </a:xfrm>
              <a:prstGeom prst="rect">
                <a:avLst/>
              </a:prstGeom>
              <a:blipFill>
                <a:blip r:embed="rId15"/>
                <a:stretch>
                  <a:fillRect l="-10000" r="-20000" b="-118182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0" name="Equation"/>
              <p:cNvSpPr txBox="1"/>
              <p:nvPr/>
            </p:nvSpPr>
            <p:spPr>
              <a:xfrm>
                <a:off x="1511329" y="2989614"/>
                <a:ext cx="272035" cy="120905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𝐮</m:t>
                      </m:r>
                    </m:oMath>
                  </m:oMathPara>
                </a14:m>
                <a:endParaRPr sz="2000"/>
              </a:p>
            </p:txBody>
          </p:sp>
        </mc:Choice>
        <mc:Fallback xmlns="">
          <p:sp>
            <p:nvSpPr>
              <p:cNvPr id="350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1329" y="2989614"/>
                <a:ext cx="272035" cy="120905"/>
              </a:xfrm>
              <a:prstGeom prst="rect">
                <a:avLst/>
              </a:prstGeom>
              <a:blipFill>
                <a:blip r:embed="rId16"/>
                <a:stretch>
                  <a:fillRect l="-22727" r="-31818" b="-127273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1" name="Equation"/>
              <p:cNvSpPr txBox="1"/>
              <p:nvPr/>
            </p:nvSpPr>
            <p:spPr>
              <a:xfrm>
                <a:off x="2525999" y="2969484"/>
                <a:ext cx="286209" cy="161164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𝐀𝐮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351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5999" y="2969484"/>
                <a:ext cx="286209" cy="161164"/>
              </a:xfrm>
              <a:prstGeom prst="rect">
                <a:avLst/>
              </a:prstGeom>
              <a:blipFill>
                <a:blip r:embed="rId17"/>
                <a:stretch>
                  <a:fillRect l="-26087" r="-30435" b="-78571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2" name="Equation"/>
              <p:cNvSpPr txBox="1"/>
              <p:nvPr/>
            </p:nvSpPr>
            <p:spPr>
              <a:xfrm>
                <a:off x="2684571" y="1205552"/>
                <a:ext cx="305055" cy="175515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𝐀𝐱</m:t>
                      </m:r>
                    </m:oMath>
                  </m:oMathPara>
                </a14:m>
                <a:endParaRPr sz="2000"/>
              </a:p>
            </p:txBody>
          </p:sp>
        </mc:Choice>
        <mc:Fallback xmlns="">
          <p:sp>
            <p:nvSpPr>
              <p:cNvPr id="352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4571" y="1205552"/>
                <a:ext cx="305055" cy="175515"/>
              </a:xfrm>
              <a:prstGeom prst="rect">
                <a:avLst/>
              </a:prstGeom>
              <a:blipFill>
                <a:blip r:embed="rId18"/>
                <a:stretch>
                  <a:fillRect l="-24000" r="-28000" b="-73333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3" name="Equation"/>
              <p:cNvSpPr txBox="1"/>
              <p:nvPr/>
            </p:nvSpPr>
            <p:spPr>
              <a:xfrm>
                <a:off x="2715361" y="2112012"/>
                <a:ext cx="172975" cy="175515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𝐀</m:t>
                      </m:r>
                    </m:oMath>
                  </m:oMathPara>
                </a14:m>
                <a:endParaRPr sz="2000"/>
              </a:p>
            </p:txBody>
          </p:sp>
        </mc:Choice>
        <mc:Fallback xmlns="">
          <p:sp>
            <p:nvSpPr>
              <p:cNvPr id="353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5361" y="2112012"/>
                <a:ext cx="172975" cy="175515"/>
              </a:xfrm>
              <a:prstGeom prst="rect">
                <a:avLst/>
              </a:prstGeom>
              <a:blipFill>
                <a:blip r:embed="rId19"/>
                <a:stretch>
                  <a:fillRect l="-50000" r="-50000" b="-80000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4" name="Equation"/>
              <p:cNvSpPr txBox="1"/>
              <p:nvPr/>
            </p:nvSpPr>
            <p:spPr>
              <a:xfrm>
                <a:off x="3443051" y="1174348"/>
                <a:ext cx="423963" cy="211997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p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𝐀</m:t>
                      </m:r>
                    </m:oMath>
                  </m:oMathPara>
                </a14:m>
                <a:endParaRPr sz="2000"/>
              </a:p>
            </p:txBody>
          </p:sp>
        </mc:Choice>
        <mc:Fallback xmlns="">
          <p:sp>
            <p:nvSpPr>
              <p:cNvPr id="354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3051" y="1174348"/>
                <a:ext cx="423963" cy="211997"/>
              </a:xfrm>
              <a:prstGeom prst="rect">
                <a:avLst/>
              </a:prstGeom>
              <a:blipFill>
                <a:blip r:embed="rId20"/>
                <a:stretch>
                  <a:fillRect l="-14706" r="-23529" b="-50000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5" name="Equation"/>
              <p:cNvSpPr txBox="1"/>
              <p:nvPr/>
            </p:nvSpPr>
            <p:spPr>
              <a:xfrm>
                <a:off x="3507313" y="2084153"/>
                <a:ext cx="295439" cy="211997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𝐀</m:t>
                          </m:r>
                        </m:e>
                        <m:sup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sz="2000"/>
              </a:p>
            </p:txBody>
          </p:sp>
        </mc:Choice>
        <mc:Fallback xmlns="">
          <p:sp>
            <p:nvSpPr>
              <p:cNvPr id="355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7313" y="2084153"/>
                <a:ext cx="295439" cy="211997"/>
              </a:xfrm>
              <a:prstGeom prst="rect">
                <a:avLst/>
              </a:prstGeom>
              <a:blipFill>
                <a:blip r:embed="rId21"/>
                <a:stretch>
                  <a:fillRect l="-30435" r="-13043" b="-50000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6" name="Equation"/>
              <p:cNvSpPr txBox="1"/>
              <p:nvPr/>
            </p:nvSpPr>
            <p:spPr>
              <a:xfrm>
                <a:off x="4649856" y="1024577"/>
                <a:ext cx="3274131" cy="542291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𝐲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</m:sSup>
                      <m:r>
                        <a:rPr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f>
                        <m:fPr>
                          <m:ctrlP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𝐲</m:t>
                          </m:r>
                        </m:num>
                        <m:den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den>
                      </m:f>
                      <m:r>
                        <a:rPr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sz="2000" dirty="0"/>
              </a:p>
            </p:txBody>
          </p:sp>
        </mc:Choice>
        <mc:Fallback xmlns="">
          <p:sp>
            <p:nvSpPr>
              <p:cNvPr id="356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9856" y="1024577"/>
                <a:ext cx="3274131" cy="542291"/>
              </a:xfrm>
              <a:prstGeom prst="rect">
                <a:avLst/>
              </a:prstGeom>
              <a:blipFill>
                <a:blip r:embed="rId22"/>
                <a:stretch>
                  <a:fillRect t="-2326" b="-23256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12340014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5" grpId="0" animBg="1" advAuto="0"/>
      <p:bldP spid="336" grpId="0" animBg="1" advAuto="0"/>
      <p:bldP spid="337" grpId="0" animBg="1" advAuto="0"/>
      <p:bldP spid="341" grpId="0" animBg="1" advAuto="0"/>
      <p:bldP spid="342" grpId="0" animBg="1" advAuto="0"/>
      <p:bldP spid="353" grpId="0" animBg="1" advAuto="0"/>
      <p:bldP spid="355" grpId="0" animBg="1" advAuto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Chain Rule"/>
          <p:cNvSpPr txBox="1">
            <a:spLocks noGrp="1"/>
          </p:cNvSpPr>
          <p:nvPr>
            <p:ph type="title"/>
          </p:nvPr>
        </p:nvSpPr>
        <p:spPr>
          <a:xfrm>
            <a:off x="685800" y="2106697"/>
            <a:ext cx="7772400" cy="930106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ja-JP" altLang="en-US"/>
              <a:t>链式法则</a:t>
            </a:r>
            <a:br>
              <a:rPr lang="en-US" altLang="ja-JP" dirty="0"/>
            </a:br>
            <a:r>
              <a:rPr lang="en-US" altLang="ja-JP" dirty="0"/>
              <a:t>Chain Rule</a:t>
            </a:r>
            <a:endParaRPr dirty="0"/>
          </a:p>
        </p:txBody>
      </p:sp>
      <p:pic>
        <p:nvPicPr>
          <p:cNvPr id="429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4156" y="1810170"/>
            <a:ext cx="1905001" cy="17399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254907642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eneralize to Vecto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链式法则</a:t>
            </a:r>
            <a:endParaRPr dirty="0"/>
          </a:p>
        </p:txBody>
      </p:sp>
      <p:sp>
        <p:nvSpPr>
          <p:cNvPr id="432" name="Chain rule for scalars:…"/>
          <p:cNvSpPr txBox="1">
            <a:spLocks noGrp="1"/>
          </p:cNvSpPr>
          <p:nvPr>
            <p:ph type="body" sz="half" idx="1"/>
          </p:nvPr>
        </p:nvSpPr>
        <p:spPr>
          <a:xfrm>
            <a:off x="340592" y="1125877"/>
            <a:ext cx="8205304" cy="1814769"/>
          </a:xfrm>
          <a:prstGeom prst="rect">
            <a:avLst/>
          </a:prstGeom>
        </p:spPr>
        <p:txBody>
          <a:bodyPr/>
          <a:lstStyle/>
          <a:p>
            <a:r>
              <a:rPr lang="ja-JP" altLang="en-US" dirty="0"/>
              <a:t>链式法则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dirty="0"/>
              <a:t> </a:t>
            </a:r>
            <a:r>
              <a:rPr lang="en-US" dirty="0" err="1"/>
              <a:t>标量</a:t>
            </a:r>
            <a:r>
              <a:rPr lang="zh-CN" altLang="en-US" dirty="0"/>
              <a:t>：</a:t>
            </a:r>
            <a:endParaRPr dirty="0"/>
          </a:p>
          <a:p>
            <a:endParaRPr dirty="0"/>
          </a:p>
          <a:p>
            <a:endParaRPr dirty="0"/>
          </a:p>
          <a:p>
            <a:r>
              <a:rPr lang="ja-JP" altLang="en-US" dirty="0"/>
              <a:t>链式法则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矢量：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3" name="Equation"/>
              <p:cNvSpPr txBox="1"/>
              <p:nvPr/>
            </p:nvSpPr>
            <p:spPr>
              <a:xfrm>
                <a:off x="819515" y="1761230"/>
                <a:ext cx="2180166" cy="270054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),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sz="2400" dirty="0"/>
              </a:p>
            </p:txBody>
          </p:sp>
        </mc:Choice>
        <mc:Fallback xmlns="">
          <p:sp>
            <p:nvSpPr>
              <p:cNvPr id="433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515" y="1761230"/>
                <a:ext cx="2180166" cy="270054"/>
              </a:xfrm>
              <a:prstGeom prst="rect">
                <a:avLst/>
              </a:prstGeom>
              <a:blipFill rotWithShape="1">
                <a:blip r:embed="rId2"/>
                <a:stretch>
                  <a:fillRect l="-4749" r="-20950" b="-88636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4" name="Equation"/>
              <p:cNvSpPr txBox="1"/>
              <p:nvPr/>
            </p:nvSpPr>
            <p:spPr>
              <a:xfrm>
                <a:off x="4836434" y="1603552"/>
                <a:ext cx="1513604" cy="650749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den>
                      </m:f>
                      <m:f>
                        <m:f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num>
                        <m:den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sz="2400" dirty="0"/>
              </a:p>
            </p:txBody>
          </p:sp>
        </mc:Choice>
        <mc:Fallback xmlns="">
          <p:sp>
            <p:nvSpPr>
              <p:cNvPr id="434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6434" y="1603552"/>
                <a:ext cx="1513604" cy="650749"/>
              </a:xfrm>
              <a:prstGeom prst="rect">
                <a:avLst/>
              </a:prstGeom>
              <a:blipFill rotWithShape="1">
                <a:blip r:embed="rId3"/>
                <a:stretch>
                  <a:fillRect b="-6542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39" name="Group"/>
          <p:cNvGrpSpPr/>
          <p:nvPr/>
        </p:nvGrpSpPr>
        <p:grpSpPr>
          <a:xfrm>
            <a:off x="687858" y="3099938"/>
            <a:ext cx="1680242" cy="1183965"/>
            <a:chOff x="0" y="0"/>
            <a:chExt cx="1680241" cy="118396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5" name="Equation"/>
                <p:cNvSpPr txBox="1"/>
                <p:nvPr/>
              </p:nvSpPr>
              <p:spPr>
                <a:xfrm>
                  <a:off x="85708" y="0"/>
                  <a:ext cx="1540629" cy="65074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txBody>
                <a:bodyPr wrap="none" lIns="0" tIns="0" rIns="0" bIns="0">
                  <a:spAutoFit/>
                </a:bodyPr>
                <a:lstStyle/>
                <a:p>
                  <a:pPr defTabSz="914400" latinLnBrk="1">
                    <a:defRPr>
                      <a:solidFill>
                        <a:srgbClr val="000000"/>
                      </a:solidFill>
                    </a:defRPr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num>
                          <m:den>
                            <m:r>
                              <a:rPr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𝐱</m:t>
                            </m:r>
                          </m:den>
                        </m:f>
                        <m:r>
                          <a:rPr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num>
                          <m:den>
                            <m:r>
                              <a:rPr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den>
                        </m:f>
                        <m:f>
                          <m:fPr>
                            <m:ctrlPr>
                              <a:rPr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num>
                          <m:den>
                            <m:r>
                              <a:rPr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𝐱</m:t>
                            </m:r>
                          </m:den>
                        </m:f>
                      </m:oMath>
                    </m:oMathPara>
                  </a14:m>
                  <a:endParaRPr sz="2400"/>
                </a:p>
              </p:txBody>
            </p:sp>
          </mc:Choice>
          <mc:Fallback xmlns="">
            <p:sp>
              <p:nvSpPr>
                <p:cNvPr id="435" name="Equation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708" y="0"/>
                  <a:ext cx="1540629" cy="650748"/>
                </a:xfrm>
                <a:prstGeom prst="rect">
                  <a:avLst/>
                </a:prstGeom>
                <a:blipFill>
                  <a:blip r:embed="rId4"/>
                  <a:stretch>
                    <a:fillRect l="-4918" r="-2459" b="-23077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6" name="Equation"/>
                <p:cNvSpPr txBox="1"/>
                <p:nvPr/>
              </p:nvSpPr>
              <p:spPr>
                <a:xfrm>
                  <a:off x="0" y="967047"/>
                  <a:ext cx="462534" cy="216917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txBody>
                <a:bodyPr wrap="none" lIns="0" tIns="0" rIns="0" bIns="0">
                  <a:spAutoFit/>
                </a:bodyPr>
                <a:lstStyle/>
                <a:p>
                  <a:pPr defTabSz="914400" latinLnBrk="1">
                    <a:defRPr>
                      <a:solidFill>
                        <a:srgbClr val="000000"/>
                      </a:solidFill>
                    </a:defRPr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(1,</m:t>
                        </m:r>
                        <m:r>
                          <a:rPr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sz="2000"/>
                </a:p>
              </p:txBody>
            </p:sp>
          </mc:Choice>
          <mc:Fallback xmlns="">
            <p:sp>
              <p:nvSpPr>
                <p:cNvPr id="436" name="Equation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0" y="967047"/>
                  <a:ext cx="462534" cy="216917"/>
                </a:xfrm>
                <a:prstGeom prst="rect">
                  <a:avLst/>
                </a:prstGeom>
                <a:blipFill>
                  <a:blip r:embed="rId5"/>
                  <a:stretch>
                    <a:fillRect l="-21053" r="-50000" b="-83333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7" name="Equation"/>
                <p:cNvSpPr txBox="1"/>
                <p:nvPr/>
              </p:nvSpPr>
              <p:spPr>
                <a:xfrm>
                  <a:off x="773953" y="967047"/>
                  <a:ext cx="335535" cy="216917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txBody>
                <a:bodyPr wrap="none" lIns="0" tIns="0" rIns="0" bIns="0">
                  <a:spAutoFit/>
                </a:bodyPr>
                <a:lstStyle/>
                <a:p>
                  <a:pPr defTabSz="914400" latinLnBrk="1">
                    <a:defRPr>
                      <a:solidFill>
                        <a:srgbClr val="000000"/>
                      </a:solidFill>
                    </a:defRPr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(1,)</m:t>
                        </m:r>
                      </m:oMath>
                    </m:oMathPara>
                  </a14:m>
                  <a:endParaRPr sz="2000"/>
                </a:p>
              </p:txBody>
            </p:sp>
          </mc:Choice>
          <mc:Fallback xmlns="">
            <p:sp>
              <p:nvSpPr>
                <p:cNvPr id="437" name="Equation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3953" y="967047"/>
                  <a:ext cx="335535" cy="216917"/>
                </a:xfrm>
                <a:prstGeom prst="rect">
                  <a:avLst/>
                </a:prstGeom>
                <a:blipFill>
                  <a:blip r:embed="rId6"/>
                  <a:stretch>
                    <a:fillRect l="-28571" r="-60714" b="-83333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8" name="Equation"/>
                <p:cNvSpPr txBox="1"/>
                <p:nvPr/>
              </p:nvSpPr>
              <p:spPr>
                <a:xfrm>
                  <a:off x="1217707" y="954347"/>
                  <a:ext cx="462535" cy="216917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txBody>
                <a:bodyPr wrap="none" lIns="0" tIns="0" rIns="0" bIns="0">
                  <a:spAutoFit/>
                </a:bodyPr>
                <a:lstStyle/>
                <a:p>
                  <a:pPr defTabSz="914400" latinLnBrk="1">
                    <a:defRPr>
                      <a:solidFill>
                        <a:srgbClr val="000000"/>
                      </a:solidFill>
                    </a:defRPr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(1,</m:t>
                        </m:r>
                        <m:r>
                          <a:rPr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sz="2000"/>
                </a:p>
              </p:txBody>
            </p:sp>
          </mc:Choice>
          <mc:Fallback xmlns="">
            <p:sp>
              <p:nvSpPr>
                <p:cNvPr id="438" name="Equation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17707" y="954347"/>
                  <a:ext cx="462535" cy="216917"/>
                </a:xfrm>
                <a:prstGeom prst="rect">
                  <a:avLst/>
                </a:prstGeom>
                <a:blipFill>
                  <a:blip r:embed="rId7"/>
                  <a:stretch>
                    <a:fillRect l="-24324" r="-54054" b="-83333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44" name="Group"/>
          <p:cNvGrpSpPr/>
          <p:nvPr/>
        </p:nvGrpSpPr>
        <p:grpSpPr>
          <a:xfrm>
            <a:off x="2999681" y="3099481"/>
            <a:ext cx="1922024" cy="1186200"/>
            <a:chOff x="0" y="0"/>
            <a:chExt cx="1922022" cy="118619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0" name="Equation"/>
                <p:cNvSpPr txBox="1"/>
                <p:nvPr/>
              </p:nvSpPr>
              <p:spPr>
                <a:xfrm>
                  <a:off x="56539" y="0"/>
                  <a:ext cx="1581371" cy="651663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txBody>
                <a:bodyPr wrap="none" lIns="0" tIns="0" rIns="0" bIns="0">
                  <a:spAutoFit/>
                </a:bodyPr>
                <a:lstStyle/>
                <a:p>
                  <a:pPr defTabSz="914400" latinLnBrk="1">
                    <a:defRPr>
                      <a:solidFill>
                        <a:srgbClr val="000000"/>
                      </a:solidFill>
                    </a:defRPr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num>
                          <m:den>
                            <m:r>
                              <a:rPr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𝐱</m:t>
                            </m:r>
                          </m:den>
                        </m:f>
                        <m:r>
                          <a:rPr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num>
                          <m:den>
                            <m:r>
                              <a:rPr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𝐮</m:t>
                            </m:r>
                          </m:den>
                        </m:f>
                        <m:f>
                          <m:fPr>
                            <m:ctrlPr>
                              <a:rPr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𝐮</m:t>
                            </m:r>
                          </m:num>
                          <m:den>
                            <m:r>
                              <a:rPr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𝐱</m:t>
                            </m:r>
                          </m:den>
                        </m:f>
                      </m:oMath>
                    </m:oMathPara>
                  </a14:m>
                  <a:endParaRPr sz="2400" dirty="0"/>
                </a:p>
              </p:txBody>
            </p:sp>
          </mc:Choice>
          <mc:Fallback xmlns="">
            <p:sp>
              <p:nvSpPr>
                <p:cNvPr id="440" name="Equation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539" y="0"/>
                  <a:ext cx="1581371" cy="651663"/>
                </a:xfrm>
                <a:prstGeom prst="rect">
                  <a:avLst/>
                </a:prstGeom>
                <a:blipFill>
                  <a:blip r:embed="rId8"/>
                  <a:stretch>
                    <a:fillRect l="-4000" r="-1600" b="-23077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1" name="Equation"/>
                <p:cNvSpPr txBox="1"/>
                <p:nvPr/>
              </p:nvSpPr>
              <p:spPr>
                <a:xfrm>
                  <a:off x="0" y="954804"/>
                  <a:ext cx="462534" cy="216917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txBody>
                <a:bodyPr wrap="none" lIns="0" tIns="0" rIns="0" bIns="0">
                  <a:spAutoFit/>
                </a:bodyPr>
                <a:lstStyle/>
                <a:p>
                  <a:pPr defTabSz="914400" latinLnBrk="1">
                    <a:defRPr>
                      <a:solidFill>
                        <a:srgbClr val="000000"/>
                      </a:solidFill>
                    </a:defRPr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(1,</m:t>
                        </m:r>
                        <m:r>
                          <a:rPr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sz="2000"/>
                </a:p>
              </p:txBody>
            </p:sp>
          </mc:Choice>
          <mc:Fallback xmlns="">
            <p:sp>
              <p:nvSpPr>
                <p:cNvPr id="441" name="Equation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0" y="954804"/>
                  <a:ext cx="462534" cy="216917"/>
                </a:xfrm>
                <a:prstGeom prst="rect">
                  <a:avLst/>
                </a:prstGeom>
                <a:blipFill>
                  <a:blip r:embed="rId9"/>
                  <a:stretch>
                    <a:fillRect l="-21053" r="-50000" b="-83333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2" name="Equation"/>
                <p:cNvSpPr txBox="1"/>
                <p:nvPr/>
              </p:nvSpPr>
              <p:spPr>
                <a:xfrm>
                  <a:off x="789221" y="967504"/>
                  <a:ext cx="448311" cy="21869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txBody>
                <a:bodyPr wrap="none" lIns="0" tIns="0" rIns="0" bIns="0">
                  <a:spAutoFit/>
                </a:bodyPr>
                <a:lstStyle/>
                <a:p>
                  <a:pPr defTabSz="914400" latinLnBrk="1">
                    <a:defRPr>
                      <a:solidFill>
                        <a:srgbClr val="000000"/>
                      </a:solidFill>
                    </a:defRPr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(1,</m:t>
                        </m:r>
                        <m:r>
                          <a:rPr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sz="2000"/>
                </a:p>
              </p:txBody>
            </p:sp>
          </mc:Choice>
          <mc:Fallback xmlns="">
            <p:sp>
              <p:nvSpPr>
                <p:cNvPr id="442" name="Equation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9221" y="967504"/>
                  <a:ext cx="448311" cy="218695"/>
                </a:xfrm>
                <a:prstGeom prst="rect">
                  <a:avLst/>
                </a:prstGeom>
                <a:blipFill>
                  <a:blip r:embed="rId10"/>
                  <a:stretch>
                    <a:fillRect l="-24324" r="-54054" b="-83333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3" name="Equation"/>
                <p:cNvSpPr txBox="1"/>
                <p:nvPr/>
              </p:nvSpPr>
              <p:spPr>
                <a:xfrm>
                  <a:off x="1424316" y="954804"/>
                  <a:ext cx="497707" cy="21869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txBody>
                <a:bodyPr wrap="none" lIns="0" tIns="0" rIns="0" bIns="0">
                  <a:spAutoFit/>
                </a:bodyPr>
                <a:lstStyle/>
                <a:p>
                  <a:pPr defTabSz="914400" latinLnBrk="1">
                    <a:defRPr>
                      <a:solidFill>
                        <a:srgbClr val="000000"/>
                      </a:solidFill>
                    </a:defRPr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sz="2000"/>
                </a:p>
              </p:txBody>
            </p:sp>
          </mc:Choice>
          <mc:Fallback xmlns="">
            <p:sp>
              <p:nvSpPr>
                <p:cNvPr id="443" name="Equation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24316" y="954804"/>
                  <a:ext cx="497707" cy="218695"/>
                </a:xfrm>
                <a:prstGeom prst="rect">
                  <a:avLst/>
                </a:prstGeom>
                <a:blipFill>
                  <a:blip r:embed="rId11"/>
                  <a:stretch>
                    <a:fillRect l="-25000" r="-42500" b="-83333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49" name="Group"/>
          <p:cNvGrpSpPr/>
          <p:nvPr/>
        </p:nvGrpSpPr>
        <p:grpSpPr>
          <a:xfrm>
            <a:off x="5518067" y="3099481"/>
            <a:ext cx="1861044" cy="1173500"/>
            <a:chOff x="0" y="0"/>
            <a:chExt cx="1861043" cy="117349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5" name="Equation"/>
                <p:cNvSpPr txBox="1"/>
                <p:nvPr/>
              </p:nvSpPr>
              <p:spPr>
                <a:xfrm>
                  <a:off x="75169" y="0"/>
                  <a:ext cx="1581371" cy="651663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txBody>
                <a:bodyPr wrap="none" lIns="0" tIns="0" rIns="0" bIns="0">
                  <a:spAutoFit/>
                </a:bodyPr>
                <a:lstStyle/>
                <a:p>
                  <a:pPr defTabSz="914400" latinLnBrk="1">
                    <a:defRPr>
                      <a:solidFill>
                        <a:srgbClr val="000000"/>
                      </a:solidFill>
                    </a:defRPr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𝐲</m:t>
                            </m:r>
                          </m:num>
                          <m:den>
                            <m:r>
                              <a:rPr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𝐱</m:t>
                            </m:r>
                          </m:den>
                        </m:f>
                        <m:r>
                          <a:rPr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𝐲</m:t>
                            </m:r>
                          </m:num>
                          <m:den>
                            <m:r>
                              <a:rPr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𝐮</m:t>
                            </m:r>
                          </m:den>
                        </m:f>
                        <m:f>
                          <m:fPr>
                            <m:ctrlPr>
                              <a:rPr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𝐮</m:t>
                            </m:r>
                          </m:num>
                          <m:den>
                            <m:r>
                              <a:rPr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𝐱</m:t>
                            </m:r>
                          </m:den>
                        </m:f>
                      </m:oMath>
                    </m:oMathPara>
                  </a14:m>
                  <a:endParaRPr sz="2400" dirty="0"/>
                </a:p>
              </p:txBody>
            </p:sp>
          </mc:Choice>
          <mc:Fallback xmlns="">
            <p:sp>
              <p:nvSpPr>
                <p:cNvPr id="445" name="Equation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169" y="0"/>
                  <a:ext cx="1581371" cy="651663"/>
                </a:xfrm>
                <a:prstGeom prst="rect">
                  <a:avLst/>
                </a:prstGeom>
                <a:blipFill>
                  <a:blip r:embed="rId12"/>
                  <a:stretch>
                    <a:fillRect l="-3175" r="-794" b="-23077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6" name="Equation"/>
                <p:cNvSpPr txBox="1"/>
                <p:nvPr/>
              </p:nvSpPr>
              <p:spPr>
                <a:xfrm>
                  <a:off x="0" y="954804"/>
                  <a:ext cx="567405" cy="216917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txBody>
                <a:bodyPr wrap="none" lIns="0" tIns="0" rIns="0" bIns="0">
                  <a:spAutoFit/>
                </a:bodyPr>
                <a:lstStyle/>
                <a:p>
                  <a:pPr defTabSz="914400" latinLnBrk="1">
                    <a:defRPr>
                      <a:solidFill>
                        <a:srgbClr val="000000"/>
                      </a:solidFill>
                    </a:defRPr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sz="2000"/>
                </a:p>
              </p:txBody>
            </p:sp>
          </mc:Choice>
          <mc:Fallback xmlns="">
            <p:sp>
              <p:nvSpPr>
                <p:cNvPr id="446" name="Equation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0" y="954804"/>
                  <a:ext cx="567405" cy="216917"/>
                </a:xfrm>
                <a:prstGeom prst="rect">
                  <a:avLst/>
                </a:prstGeom>
                <a:blipFill>
                  <a:blip r:embed="rId13"/>
                  <a:stretch>
                    <a:fillRect l="-17391" r="-36957" b="-83333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7" name="Equation"/>
                <p:cNvSpPr txBox="1"/>
                <p:nvPr/>
              </p:nvSpPr>
              <p:spPr>
                <a:xfrm>
                  <a:off x="724017" y="954804"/>
                  <a:ext cx="553182" cy="21869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txBody>
                <a:bodyPr wrap="none" lIns="0" tIns="0" rIns="0" bIns="0">
                  <a:spAutoFit/>
                </a:bodyPr>
                <a:lstStyle/>
                <a:p>
                  <a:pPr defTabSz="914400" latinLnBrk="1">
                    <a:defRPr>
                      <a:solidFill>
                        <a:srgbClr val="000000"/>
                      </a:solidFill>
                    </a:defRPr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sz="2000"/>
                </a:p>
              </p:txBody>
            </p:sp>
          </mc:Choice>
          <mc:Fallback xmlns="">
            <p:sp>
              <p:nvSpPr>
                <p:cNvPr id="447" name="Equation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4017" y="954804"/>
                  <a:ext cx="553182" cy="218695"/>
                </a:xfrm>
                <a:prstGeom prst="rect">
                  <a:avLst/>
                </a:prstGeom>
                <a:blipFill>
                  <a:blip r:embed="rId14"/>
                  <a:stretch>
                    <a:fillRect l="-23256" r="-41860" b="-83333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8" name="Equation"/>
                <p:cNvSpPr txBox="1"/>
                <p:nvPr/>
              </p:nvSpPr>
              <p:spPr>
                <a:xfrm>
                  <a:off x="1363337" y="953915"/>
                  <a:ext cx="497707" cy="21869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txBody>
                <a:bodyPr wrap="none" lIns="0" tIns="0" rIns="0" bIns="0">
                  <a:spAutoFit/>
                </a:bodyPr>
                <a:lstStyle/>
                <a:p>
                  <a:pPr defTabSz="914400" latinLnBrk="1">
                    <a:defRPr>
                      <a:solidFill>
                        <a:srgbClr val="000000"/>
                      </a:solidFill>
                    </a:defRPr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sz="2000"/>
                </a:p>
              </p:txBody>
            </p:sp>
          </mc:Choice>
          <mc:Fallback xmlns="">
            <p:sp>
              <p:nvSpPr>
                <p:cNvPr id="448" name="Equation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63337" y="953915"/>
                  <a:ext cx="497707" cy="218695"/>
                </a:xfrm>
                <a:prstGeom prst="rect">
                  <a:avLst/>
                </a:prstGeom>
                <a:blipFill>
                  <a:blip r:embed="rId15"/>
                  <a:stretch>
                    <a:fillRect l="-22500" r="-42500" b="-83333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" name="TextBox 1"/>
          <p:cNvSpPr txBox="1"/>
          <p:nvPr/>
        </p:nvSpPr>
        <p:spPr>
          <a:xfrm>
            <a:off x="5665757" y="2571316"/>
            <a:ext cx="1464501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474746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y:n,</a:t>
            </a:r>
            <a:r>
              <a:rPr kumimoji="0" lang="en-US" altLang="zh-CN" sz="1800" b="0" i="0" u="none" strike="noStrike" cap="none" spc="0" normalizeH="0" dirty="0">
                <a:ln>
                  <a:noFill/>
                </a:ln>
                <a:solidFill>
                  <a:srgbClr val="474746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u: m, x:k 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474746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181375" y="3944039"/>
            <a:ext cx="2497382" cy="605927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40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96756518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3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4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2" grpId="0" build="p" bldLvl="5" animBg="1" advAuto="0"/>
      <p:bldP spid="439" grpId="0" animBg="1" advAuto="0"/>
      <p:bldP spid="444" grpId="0" animBg="1" advAuto="0"/>
      <p:bldP spid="449" grpId="0" animBg="1" advAuto="0"/>
      <p:bldP spid="3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Auto…"/>
          <p:cNvSpPr txBox="1">
            <a:spLocks noGrp="1"/>
          </p:cNvSpPr>
          <p:nvPr>
            <p:ph type="title"/>
          </p:nvPr>
        </p:nvSpPr>
        <p:spPr>
          <a:xfrm>
            <a:off x="685800" y="1610001"/>
            <a:ext cx="4432738" cy="1717871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ja-JP" altLang="en-US"/>
              <a:t>自动微分</a:t>
            </a:r>
            <a:br>
              <a:rPr lang="en-US" altLang="ja-JP" dirty="0"/>
            </a:br>
            <a:r>
              <a:rPr lang="en-US" altLang="ja-JP" dirty="0"/>
              <a:t>Automatic Differentiation</a:t>
            </a:r>
            <a:endParaRPr dirty="0"/>
          </a:p>
        </p:txBody>
      </p:sp>
      <p:pic>
        <p:nvPicPr>
          <p:cNvPr id="474" name="Image" descr="Image"/>
          <p:cNvPicPr>
            <a:picLocks noChangeAspect="1"/>
          </p:cNvPicPr>
          <p:nvPr/>
        </p:nvPicPr>
        <p:blipFill>
          <a:blip r:embed="rId2"/>
          <a:srcRect l="19987" r="42415"/>
          <a:stretch>
            <a:fillRect/>
          </a:stretch>
        </p:blipFill>
        <p:spPr>
          <a:xfrm>
            <a:off x="5283476" y="850900"/>
            <a:ext cx="2444153" cy="3441649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162931747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Auto Differentiation (AD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自动微分</a:t>
            </a:r>
            <a:r>
              <a:rPr lang="zh-CN" altLang="en-US" dirty="0"/>
              <a:t>（</a:t>
            </a:r>
            <a:r>
              <a:rPr dirty="0"/>
              <a:t>AD</a:t>
            </a:r>
            <a:r>
              <a:rPr lang="zh-CN" altLang="en-US" dirty="0"/>
              <a:t>）</a:t>
            </a:r>
            <a:endParaRPr dirty="0"/>
          </a:p>
        </p:txBody>
      </p:sp>
      <p:sp>
        <p:nvSpPr>
          <p:cNvPr id="477" name="AD evaluates gradients of a function specified by a program at given values…"/>
          <p:cNvSpPr txBox="1">
            <a:spLocks noGrp="1"/>
          </p:cNvSpPr>
          <p:nvPr>
            <p:ph type="body" idx="1"/>
          </p:nvPr>
        </p:nvSpPr>
        <p:spPr>
          <a:xfrm>
            <a:off x="340592" y="1009331"/>
            <a:ext cx="8205304" cy="3553928"/>
          </a:xfrm>
          <a:prstGeom prst="rect">
            <a:avLst/>
          </a:prstGeom>
        </p:spPr>
        <p:txBody>
          <a:bodyPr/>
          <a:lstStyle/>
          <a:p>
            <a:r>
              <a:rPr lang="ja-JP" altLang="en-US"/>
              <a:t>自动微分</a:t>
            </a:r>
            <a:r>
              <a:rPr lang="zh-CN" altLang="en-US" dirty="0"/>
              <a:t>是</a:t>
            </a:r>
            <a:r>
              <a:rPr lang="ja-JP" altLang="en-US"/>
              <a:t>将符号微分法应用于最基本的算子，</a:t>
            </a:r>
            <a:r>
              <a:rPr lang="zh-CN" altLang="en-US" dirty="0"/>
              <a:t>并</a:t>
            </a:r>
            <a:r>
              <a:rPr lang="ja-JP" altLang="en-US"/>
              <a:t>代入数值</a:t>
            </a:r>
            <a:r>
              <a:rPr lang="zh-CN" altLang="en-US" dirty="0"/>
              <a:t>计算的方法</a:t>
            </a:r>
            <a:endParaRPr lang="en-US" altLang="zh-CN" dirty="0"/>
          </a:p>
          <a:p>
            <a:endParaRPr lang="en-US" altLang="zh-CN" dirty="0"/>
          </a:p>
          <a:p>
            <a:r>
              <a:rPr lang="ja-JP" altLang="en-US"/>
              <a:t>其它常见微分法</a:t>
            </a:r>
            <a:endParaRPr dirty="0"/>
          </a:p>
          <a:p>
            <a:pPr lvl="1"/>
            <a:r>
              <a:rPr lang="ja-JP" altLang="en-US"/>
              <a:t>符号微分法</a:t>
            </a:r>
            <a:endParaRPr dirty="0"/>
          </a:p>
          <a:p>
            <a:pPr lvl="1"/>
            <a:endParaRPr lang="en-US" dirty="0"/>
          </a:p>
          <a:p>
            <a:pPr lvl="1"/>
            <a:endParaRPr dirty="0"/>
          </a:p>
          <a:p>
            <a:pPr lvl="1"/>
            <a:r>
              <a:rPr lang="ja-JP" altLang="en-US"/>
              <a:t>数值微分法</a:t>
            </a:r>
            <a:endParaRPr lang="ja-JP" altLang="en-US" dirty="0"/>
          </a:p>
        </p:txBody>
      </p:sp>
      <p:pic>
        <p:nvPicPr>
          <p:cNvPr id="478" name="Image" descr="Image"/>
          <p:cNvPicPr>
            <a:picLocks noChangeAspect="1"/>
          </p:cNvPicPr>
          <p:nvPr/>
        </p:nvPicPr>
        <p:blipFill>
          <a:blip r:embed="rId2"/>
          <a:srcRect r="59832" b="78887"/>
          <a:stretch>
            <a:fillRect/>
          </a:stretch>
        </p:blipFill>
        <p:spPr>
          <a:xfrm>
            <a:off x="2922413" y="2786295"/>
            <a:ext cx="2444374" cy="785666"/>
          </a:xfrm>
          <a:prstGeom prst="rect">
            <a:avLst/>
          </a:prstGeom>
          <a:ln w="12700">
            <a:miter lim="400000"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79" name="Equation"/>
              <p:cNvSpPr txBox="1"/>
              <p:nvPr/>
            </p:nvSpPr>
            <p:spPr>
              <a:xfrm>
                <a:off x="2922413" y="4071768"/>
                <a:ext cx="2552101" cy="491491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𝑙𝑖𝑚</m:t>
                          </m:r>
                        </m:e>
                        <m:lim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→0</m:t>
                          </m:r>
                        </m:lim>
                      </m:limLow>
                      <m:f>
                        <m:fPr>
                          <m:ctrlP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)−</m:t>
                          </m:r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den>
                      </m:f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479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2413" y="4071768"/>
                <a:ext cx="2552101" cy="491491"/>
              </a:xfrm>
              <a:prstGeom prst="rect">
                <a:avLst/>
              </a:prstGeom>
              <a:blipFill>
                <a:blip r:embed="rId3"/>
                <a:stretch>
                  <a:fillRect l="-3960" t="-5128" r="-15347" b="-23077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36950467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Computation Graph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计算图</a:t>
            </a:r>
            <a:endParaRPr dirty="0"/>
          </a:p>
        </p:txBody>
      </p:sp>
      <p:sp>
        <p:nvSpPr>
          <p:cNvPr id="501" name="Decompose into primitive operations…"/>
          <p:cNvSpPr txBox="1">
            <a:spLocks noGrp="1"/>
          </p:cNvSpPr>
          <p:nvPr>
            <p:ph type="body" sz="half" idx="1"/>
          </p:nvPr>
        </p:nvSpPr>
        <p:spPr>
          <a:xfrm>
            <a:off x="340592" y="1009331"/>
            <a:ext cx="4877670" cy="3553928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r>
              <a:rPr lang="ja-JP" altLang="en-US" dirty="0"/>
              <a:t>分解成最基本的</a:t>
            </a:r>
            <a:r>
              <a:rPr lang="zh-CN" altLang="en-US" dirty="0"/>
              <a:t>算子（函数）</a:t>
            </a:r>
            <a:endParaRPr lang="en-US" altLang="ja-JP" dirty="0"/>
          </a:p>
          <a:p>
            <a:endParaRPr lang="en-US" dirty="0"/>
          </a:p>
          <a:p>
            <a:r>
              <a:rPr lang="ja-JP" altLang="en-US" dirty="0"/>
              <a:t>构造有向无环图来表示运算</a:t>
            </a:r>
            <a:endParaRPr lang="en-US" altLang="ja-JP" dirty="0"/>
          </a:p>
          <a:p>
            <a:endParaRPr lang="en-US" dirty="0"/>
          </a:p>
          <a:p>
            <a:r>
              <a:rPr lang="ja-JP" altLang="en-US" dirty="0"/>
              <a:t>显性构造      </a:t>
            </a:r>
            <a:endParaRPr lang="en-US" altLang="ja-JP" dirty="0"/>
          </a:p>
          <a:p>
            <a:r>
              <a:rPr lang="en-US" altLang="zh-CN" dirty="0"/>
              <a:t>    </a:t>
            </a:r>
            <a:r>
              <a:rPr lang="en-US" altLang="zh-CN" dirty="0" err="1"/>
              <a:t>Tensorflow</a:t>
            </a:r>
            <a:r>
              <a:rPr lang="en-US" altLang="zh-CN" dirty="0"/>
              <a:t>/</a:t>
            </a:r>
            <a:r>
              <a:rPr lang="en-US" altLang="zh-CN" dirty="0" err="1"/>
              <a:t>Theano</a:t>
            </a:r>
            <a:r>
              <a:rPr lang="en-US" altLang="zh-CN" dirty="0"/>
              <a:t>/</a:t>
            </a:r>
            <a:r>
              <a:rPr lang="en-US" altLang="zh-CN" dirty="0" err="1"/>
              <a:t>MXNet</a:t>
            </a:r>
            <a:endParaRPr lang="en-US" altLang="zh-CN" dirty="0"/>
          </a:p>
          <a:p>
            <a:endParaRPr lang="en-US" altLang="zh-CN" dirty="0"/>
          </a:p>
          <a:p>
            <a:r>
              <a:rPr lang="ja-JP" altLang="en-US" dirty="0"/>
              <a:t>隐性构造</a:t>
            </a:r>
          </a:p>
          <a:p>
            <a:r>
              <a:rPr lang="ja-JP" altLang="en-US" dirty="0"/>
              <a:t>    </a:t>
            </a:r>
            <a:r>
              <a:rPr lang="en-US" altLang="zh-CN" dirty="0" err="1"/>
              <a:t>PyTorch</a:t>
            </a:r>
            <a:r>
              <a:rPr lang="en-US" altLang="zh-CN" dirty="0"/>
              <a:t>/</a:t>
            </a:r>
            <a:r>
              <a:rPr lang="zh-CN" altLang="en-US" dirty="0"/>
              <a:t>计图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742219817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课程简介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24" r="83118" b="16931"/>
          <a:stretch/>
        </p:blipFill>
        <p:spPr bwMode="auto">
          <a:xfrm>
            <a:off x="2335576" y="-1"/>
            <a:ext cx="2117214" cy="51435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046" r="83069" b="6819"/>
          <a:stretch/>
        </p:blipFill>
        <p:spPr bwMode="auto">
          <a:xfrm>
            <a:off x="5696141" y="18373"/>
            <a:ext cx="2027103" cy="51251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左大括号 2"/>
          <p:cNvSpPr/>
          <p:nvPr/>
        </p:nvSpPr>
        <p:spPr>
          <a:xfrm>
            <a:off x="2225407" y="1277958"/>
            <a:ext cx="110169" cy="1762698"/>
          </a:xfrm>
          <a:prstGeom prst="leftBrace">
            <a:avLst/>
          </a:prstGeom>
          <a:noFill/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0994" y="1297533"/>
            <a:ext cx="1888618" cy="172354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2200" dirty="0"/>
              <a:t>前置知识：</a:t>
            </a:r>
            <a:endParaRPr lang="en-US" altLang="zh-CN" sz="2200" dirty="0"/>
          </a:p>
          <a:p>
            <a:pPr marL="285750" marR="0" indent="-28575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lang="zh-CN" altLang="en-US" sz="1600" dirty="0"/>
              <a:t>环境配置</a:t>
            </a:r>
            <a:endParaRPr lang="en-US" altLang="zh-CN" sz="1600" dirty="0"/>
          </a:p>
          <a:p>
            <a:pPr marL="285750" marR="0" indent="-28575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lang="en-US" altLang="zh-CN" sz="1600" dirty="0"/>
              <a:t>Python/</a:t>
            </a:r>
            <a:r>
              <a:rPr lang="en-US" altLang="zh-CN" sz="1600" dirty="0" err="1"/>
              <a:t>Numpy</a:t>
            </a:r>
            <a:endParaRPr lang="en-US" altLang="zh-CN" sz="1600" dirty="0"/>
          </a:p>
          <a:p>
            <a:pPr marL="285750" marR="0" indent="-28575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lang="zh-CN" altLang="en-US" sz="1600" dirty="0"/>
              <a:t>数学基础</a:t>
            </a:r>
            <a:endParaRPr lang="en-US" altLang="zh-CN" sz="1600" dirty="0"/>
          </a:p>
          <a:p>
            <a:pPr marL="285750" marR="0" indent="-28575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lang="zh-CN" altLang="en-US" sz="1600" dirty="0"/>
              <a:t>线性回归</a:t>
            </a:r>
            <a:endParaRPr lang="en-US" altLang="zh-CN" sz="1600" dirty="0"/>
          </a:p>
          <a:p>
            <a:pPr marL="285750" marR="0" indent="-28575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474746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476484" y="3917116"/>
            <a:ext cx="748923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200" dirty="0"/>
              <a:t>略讲</a:t>
            </a:r>
          </a:p>
        </p:txBody>
      </p:sp>
      <p:sp>
        <p:nvSpPr>
          <p:cNvPr id="10" name="矩形 9"/>
          <p:cNvSpPr/>
          <p:nvPr/>
        </p:nvSpPr>
        <p:spPr>
          <a:xfrm>
            <a:off x="4815112" y="1015051"/>
            <a:ext cx="748923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200" dirty="0"/>
              <a:t>自学</a:t>
            </a:r>
          </a:p>
        </p:txBody>
      </p:sp>
      <p:sp>
        <p:nvSpPr>
          <p:cNvPr id="11" name="左大括号 10"/>
          <p:cNvSpPr/>
          <p:nvPr/>
        </p:nvSpPr>
        <p:spPr>
          <a:xfrm>
            <a:off x="5566644" y="191588"/>
            <a:ext cx="119948" cy="2077814"/>
          </a:xfrm>
          <a:prstGeom prst="leftBrace">
            <a:avLst/>
          </a:prstGeom>
          <a:noFill/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12" name="左大括号 11"/>
          <p:cNvSpPr/>
          <p:nvPr/>
        </p:nvSpPr>
        <p:spPr>
          <a:xfrm>
            <a:off x="2234587" y="3238958"/>
            <a:ext cx="100989" cy="1749915"/>
          </a:xfrm>
          <a:prstGeom prst="leftBrace">
            <a:avLst/>
          </a:prstGeom>
          <a:noFill/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4815112" y="2561403"/>
            <a:ext cx="748923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200" dirty="0"/>
              <a:t>详讲</a:t>
            </a:r>
          </a:p>
        </p:txBody>
      </p:sp>
      <p:sp>
        <p:nvSpPr>
          <p:cNvPr id="16" name="矩形 15"/>
          <p:cNvSpPr/>
          <p:nvPr/>
        </p:nvSpPr>
        <p:spPr>
          <a:xfrm>
            <a:off x="4787026" y="3846477"/>
            <a:ext cx="748923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200" dirty="0"/>
              <a:t>自学</a:t>
            </a:r>
          </a:p>
        </p:txBody>
      </p:sp>
      <p:sp>
        <p:nvSpPr>
          <p:cNvPr id="17" name="左大括号 16"/>
          <p:cNvSpPr/>
          <p:nvPr/>
        </p:nvSpPr>
        <p:spPr>
          <a:xfrm>
            <a:off x="5543013" y="3134969"/>
            <a:ext cx="153127" cy="1853905"/>
          </a:xfrm>
          <a:prstGeom prst="leftBrace">
            <a:avLst/>
          </a:prstGeom>
          <a:noFill/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5A6E4E81-22D1-E945-89FB-10ED421C7325}"/>
              </a:ext>
            </a:extLst>
          </p:cNvPr>
          <p:cNvSpPr/>
          <p:nvPr/>
        </p:nvSpPr>
        <p:spPr>
          <a:xfrm>
            <a:off x="7702225" y="4692359"/>
            <a:ext cx="141577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/>
              <a:t>课程设计详讲</a:t>
            </a:r>
          </a:p>
        </p:txBody>
      </p:sp>
    </p:spTree>
    <p:extLst>
      <p:ext uri="{BB962C8B-B14F-4D97-AF65-F5344CB8AC3E}">
        <p14:creationId xmlns:p14="http://schemas.microsoft.com/office/powerpoint/2010/main" val="3563120856"/>
      </p:ext>
    </p:extLst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Reverse Accumul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反向传播</a:t>
            </a:r>
            <a:r>
              <a:rPr lang="en-US" altLang="ja-JP" dirty="0"/>
              <a:t> Backpropagation</a:t>
            </a:r>
            <a:endParaRPr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8" name="Equation"/>
              <p:cNvSpPr txBox="1"/>
              <p:nvPr/>
            </p:nvSpPr>
            <p:spPr>
              <a:xfrm>
                <a:off x="1258018" y="902588"/>
                <a:ext cx="1767263" cy="371466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⟨</m:t>
                              </m:r>
                              <m:r>
                                <a:rPr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  <m:r>
                                <a:rPr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𝐰</m:t>
                              </m:r>
                              <m:r>
                                <a:rPr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⟩−</m:t>
                              </m:r>
                              <m:r>
                                <a:rPr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  <m:sup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sz="2000" dirty="0"/>
              </a:p>
            </p:txBody>
          </p:sp>
        </mc:Choice>
        <mc:Fallback xmlns="">
          <p:sp>
            <p:nvSpPr>
              <p:cNvPr id="518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8018" y="902588"/>
                <a:ext cx="1767263" cy="371466"/>
              </a:xfrm>
              <a:prstGeom prst="rect">
                <a:avLst/>
              </a:prstGeom>
              <a:blipFill>
                <a:blip r:embed="rId2"/>
                <a:stretch>
                  <a:fillRect l="-2857" r="-7143" b="-10000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9" name="Circle"/>
          <p:cNvSpPr/>
          <p:nvPr/>
        </p:nvSpPr>
        <p:spPr>
          <a:xfrm>
            <a:off x="1269273" y="3899658"/>
            <a:ext cx="251139" cy="251140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5719" rIns="45719" anchor="ctr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20" name="Circle"/>
          <p:cNvSpPr/>
          <p:nvPr/>
        </p:nvSpPr>
        <p:spPr>
          <a:xfrm>
            <a:off x="2262558" y="3899658"/>
            <a:ext cx="251140" cy="251140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5719" rIns="45719" anchor="ctr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21" name="Circle"/>
          <p:cNvSpPr/>
          <p:nvPr/>
        </p:nvSpPr>
        <p:spPr>
          <a:xfrm>
            <a:off x="1769602" y="3216781"/>
            <a:ext cx="251140" cy="251140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5719" rIns="45719" anchor="ctr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22" name="Circle"/>
          <p:cNvSpPr/>
          <p:nvPr/>
        </p:nvSpPr>
        <p:spPr>
          <a:xfrm>
            <a:off x="2721486" y="3216781"/>
            <a:ext cx="251140" cy="251140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5719" rIns="45719" anchor="ctr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23" name="Circle"/>
          <p:cNvSpPr/>
          <p:nvPr/>
        </p:nvSpPr>
        <p:spPr>
          <a:xfrm>
            <a:off x="2262558" y="2586223"/>
            <a:ext cx="251140" cy="251140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5719" rIns="45719" anchor="ctr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cxnSp>
        <p:nvCxnSpPr>
          <p:cNvPr id="524" name="Connection Line"/>
          <p:cNvCxnSpPr>
            <a:stCxn id="519" idx="0"/>
            <a:endCxn id="521" idx="0"/>
          </p:cNvCxnSpPr>
          <p:nvPr/>
        </p:nvCxnSpPr>
        <p:spPr>
          <a:xfrm flipV="1">
            <a:off x="1394842" y="3342351"/>
            <a:ext cx="500331" cy="682878"/>
          </a:xfrm>
          <a:prstGeom prst="straightConnector1">
            <a:avLst/>
          </a:prstGeom>
          <a:ln w="25400">
            <a:solidFill>
              <a:schemeClr val="accent1"/>
            </a:solidFill>
            <a:tailEnd type="arrow"/>
          </a:ln>
        </p:spPr>
      </p:cxnSp>
      <p:cxnSp>
        <p:nvCxnSpPr>
          <p:cNvPr id="525" name="Connection Line"/>
          <p:cNvCxnSpPr>
            <a:stCxn id="520" idx="0"/>
            <a:endCxn id="521" idx="0"/>
          </p:cNvCxnSpPr>
          <p:nvPr/>
        </p:nvCxnSpPr>
        <p:spPr>
          <a:xfrm flipH="1" flipV="1">
            <a:off x="1895172" y="3342351"/>
            <a:ext cx="492957" cy="682878"/>
          </a:xfrm>
          <a:prstGeom prst="straightConnector1">
            <a:avLst/>
          </a:prstGeom>
          <a:ln w="25400">
            <a:solidFill>
              <a:schemeClr val="accent1"/>
            </a:solidFill>
            <a:tailEnd type="arrow"/>
          </a:ln>
        </p:spPr>
      </p:cxnSp>
      <p:cxnSp>
        <p:nvCxnSpPr>
          <p:cNvPr id="526" name="Connection Line"/>
          <p:cNvCxnSpPr>
            <a:stCxn id="521" idx="0"/>
            <a:endCxn id="523" idx="0"/>
          </p:cNvCxnSpPr>
          <p:nvPr/>
        </p:nvCxnSpPr>
        <p:spPr>
          <a:xfrm flipV="1">
            <a:off x="1895172" y="2711792"/>
            <a:ext cx="492957" cy="630560"/>
          </a:xfrm>
          <a:prstGeom prst="straightConnector1">
            <a:avLst/>
          </a:prstGeom>
          <a:ln w="25400">
            <a:solidFill>
              <a:schemeClr val="accent1"/>
            </a:solidFill>
            <a:tailEnd type="arrow"/>
          </a:ln>
        </p:spPr>
      </p:cxnSp>
      <p:cxnSp>
        <p:nvCxnSpPr>
          <p:cNvPr id="527" name="Connection Line"/>
          <p:cNvCxnSpPr>
            <a:stCxn id="523" idx="0"/>
            <a:endCxn id="522" idx="0"/>
          </p:cNvCxnSpPr>
          <p:nvPr/>
        </p:nvCxnSpPr>
        <p:spPr>
          <a:xfrm>
            <a:off x="2388128" y="2711792"/>
            <a:ext cx="458929" cy="630560"/>
          </a:xfrm>
          <a:prstGeom prst="straightConnector1">
            <a:avLst/>
          </a:prstGeom>
          <a:ln w="25400">
            <a:solidFill>
              <a:schemeClr val="accent1"/>
            </a:solidFill>
            <a:headEnd type="arrow"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8" name="Equation"/>
              <p:cNvSpPr txBox="1"/>
              <p:nvPr/>
            </p:nvSpPr>
            <p:spPr>
              <a:xfrm>
                <a:off x="681905" y="3236395"/>
                <a:ext cx="943052" cy="211913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=⟨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𝐰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⟩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528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905" y="3236395"/>
                <a:ext cx="943052" cy="211913"/>
              </a:xfrm>
              <a:prstGeom prst="rect">
                <a:avLst/>
              </a:prstGeom>
              <a:blipFill>
                <a:blip r:embed="rId3"/>
                <a:stretch>
                  <a:fillRect l="-6667" r="-16000" b="-72222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9" name="Equation"/>
              <p:cNvSpPr txBox="1"/>
              <p:nvPr/>
            </p:nvSpPr>
            <p:spPr>
              <a:xfrm>
                <a:off x="2334064" y="4327718"/>
                <a:ext cx="108129" cy="105614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𝐱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529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4064" y="4327718"/>
                <a:ext cx="108129" cy="105614"/>
              </a:xfrm>
              <a:prstGeom prst="rect">
                <a:avLst/>
              </a:prstGeom>
              <a:blipFill>
                <a:blip r:embed="rId4"/>
                <a:stretch>
                  <a:fillRect l="-44444" r="-66667" b="-155556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0" name="Equation"/>
              <p:cNvSpPr txBox="1"/>
              <p:nvPr/>
            </p:nvSpPr>
            <p:spPr>
              <a:xfrm>
                <a:off x="1316547" y="4326118"/>
                <a:ext cx="156592" cy="108815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𝐰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530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6547" y="4326118"/>
                <a:ext cx="156592" cy="108815"/>
              </a:xfrm>
              <a:prstGeom prst="rect">
                <a:avLst/>
              </a:prstGeom>
              <a:blipFill>
                <a:blip r:embed="rId5"/>
                <a:stretch>
                  <a:fillRect l="-38462" r="-46154" b="-155556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1" name="Equation"/>
              <p:cNvSpPr txBox="1"/>
              <p:nvPr/>
            </p:nvSpPr>
            <p:spPr>
              <a:xfrm>
                <a:off x="2795506" y="3566361"/>
                <a:ext cx="103100" cy="148134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531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5506" y="3566361"/>
                <a:ext cx="103100" cy="148134"/>
              </a:xfrm>
              <a:prstGeom prst="rect">
                <a:avLst/>
              </a:prstGeom>
              <a:blipFill>
                <a:blip r:embed="rId6"/>
                <a:stretch>
                  <a:fillRect l="-66667" r="-100000" b="-141667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2" name="Equation"/>
              <p:cNvSpPr txBox="1"/>
              <p:nvPr/>
            </p:nvSpPr>
            <p:spPr>
              <a:xfrm>
                <a:off x="1229300" y="2610065"/>
                <a:ext cx="871221" cy="203455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532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9300" y="2610065"/>
                <a:ext cx="871221" cy="203455"/>
              </a:xfrm>
              <a:prstGeom prst="rect">
                <a:avLst/>
              </a:prstGeom>
              <a:blipFill>
                <a:blip r:embed="rId7"/>
                <a:stretch>
                  <a:fillRect l="-8696" r="-20290" b="-70588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3" name="Circle"/>
          <p:cNvSpPr/>
          <p:nvPr/>
        </p:nvSpPr>
        <p:spPr>
          <a:xfrm>
            <a:off x="2262558" y="1952295"/>
            <a:ext cx="251140" cy="251140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5719" rIns="45719" anchor="ctr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cxnSp>
        <p:nvCxnSpPr>
          <p:cNvPr id="534" name="Connection Line"/>
          <p:cNvCxnSpPr>
            <a:stCxn id="523" idx="0"/>
            <a:endCxn id="533" idx="0"/>
          </p:cNvCxnSpPr>
          <p:nvPr/>
        </p:nvCxnSpPr>
        <p:spPr>
          <a:xfrm flipV="1">
            <a:off x="2388128" y="2077865"/>
            <a:ext cx="1" cy="633928"/>
          </a:xfrm>
          <a:prstGeom prst="straightConnector1">
            <a:avLst/>
          </a:prstGeom>
          <a:ln w="25400">
            <a:solidFill>
              <a:schemeClr val="accent1"/>
            </a:solidFill>
            <a:tailEnd type="arrow"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35" name="Equation"/>
              <p:cNvSpPr txBox="1"/>
              <p:nvPr/>
            </p:nvSpPr>
            <p:spPr>
              <a:xfrm>
                <a:off x="1601084" y="1971342"/>
                <a:ext cx="588176" cy="213047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535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1084" y="1971342"/>
                <a:ext cx="588176" cy="213047"/>
              </a:xfrm>
              <a:prstGeom prst="rect">
                <a:avLst/>
              </a:prstGeom>
              <a:blipFill>
                <a:blip r:embed="rId8"/>
                <a:stretch>
                  <a:fillRect l="-8511" r="-19149" b="-44444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6" name="Circle"/>
          <p:cNvSpPr/>
          <p:nvPr/>
        </p:nvSpPr>
        <p:spPr>
          <a:xfrm>
            <a:off x="4102166" y="3861469"/>
            <a:ext cx="251140" cy="251140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5719" rIns="45719" anchor="ctr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37" name="Circle"/>
          <p:cNvSpPr/>
          <p:nvPr/>
        </p:nvSpPr>
        <p:spPr>
          <a:xfrm>
            <a:off x="5095452" y="3861469"/>
            <a:ext cx="251140" cy="251140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5719" rIns="45719" anchor="ctr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38" name="Circle"/>
          <p:cNvSpPr/>
          <p:nvPr/>
        </p:nvSpPr>
        <p:spPr>
          <a:xfrm>
            <a:off x="4602496" y="3178592"/>
            <a:ext cx="251139" cy="251140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5719" rIns="45719" anchor="ctr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39" name="Circle"/>
          <p:cNvSpPr/>
          <p:nvPr/>
        </p:nvSpPr>
        <p:spPr>
          <a:xfrm>
            <a:off x="5554380" y="3178592"/>
            <a:ext cx="251140" cy="251140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5719" rIns="45719" anchor="ctr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40" name="Circle"/>
          <p:cNvSpPr/>
          <p:nvPr/>
        </p:nvSpPr>
        <p:spPr>
          <a:xfrm>
            <a:off x="5095452" y="2548034"/>
            <a:ext cx="251140" cy="251140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5719" rIns="45719" anchor="ctr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cxnSp>
        <p:nvCxnSpPr>
          <p:cNvPr id="541" name="Connection Line"/>
          <p:cNvCxnSpPr>
            <a:stCxn id="536" idx="0"/>
            <a:endCxn id="538" idx="0"/>
          </p:cNvCxnSpPr>
          <p:nvPr/>
        </p:nvCxnSpPr>
        <p:spPr>
          <a:xfrm flipV="1">
            <a:off x="4227736" y="3304162"/>
            <a:ext cx="500330" cy="682878"/>
          </a:xfrm>
          <a:prstGeom prst="straightConnector1">
            <a:avLst/>
          </a:prstGeom>
          <a:ln w="25400">
            <a:solidFill>
              <a:schemeClr val="accent1"/>
            </a:solidFill>
          </a:ln>
        </p:spPr>
      </p:cxnSp>
      <p:cxnSp>
        <p:nvCxnSpPr>
          <p:cNvPr id="542" name="Connection Line"/>
          <p:cNvCxnSpPr>
            <a:stCxn id="537" idx="0"/>
            <a:endCxn id="538" idx="0"/>
          </p:cNvCxnSpPr>
          <p:nvPr/>
        </p:nvCxnSpPr>
        <p:spPr>
          <a:xfrm flipH="1" flipV="1">
            <a:off x="4728065" y="3304162"/>
            <a:ext cx="492958" cy="682878"/>
          </a:xfrm>
          <a:prstGeom prst="straightConnector1">
            <a:avLst/>
          </a:prstGeom>
          <a:ln w="25400">
            <a:solidFill>
              <a:schemeClr val="accent1"/>
            </a:solidFill>
          </a:ln>
        </p:spPr>
      </p:cxnSp>
      <p:cxnSp>
        <p:nvCxnSpPr>
          <p:cNvPr id="543" name="Connection Line"/>
          <p:cNvCxnSpPr>
            <a:stCxn id="538" idx="0"/>
            <a:endCxn id="540" idx="0"/>
          </p:cNvCxnSpPr>
          <p:nvPr/>
        </p:nvCxnSpPr>
        <p:spPr>
          <a:xfrm flipV="1">
            <a:off x="4728065" y="2673603"/>
            <a:ext cx="492958" cy="630560"/>
          </a:xfrm>
          <a:prstGeom prst="straightConnector1">
            <a:avLst/>
          </a:prstGeom>
          <a:ln w="25400">
            <a:solidFill>
              <a:schemeClr val="accent1"/>
            </a:solidFill>
          </a:ln>
        </p:spPr>
      </p:cxnSp>
      <p:cxnSp>
        <p:nvCxnSpPr>
          <p:cNvPr id="544" name="Connection Line"/>
          <p:cNvCxnSpPr>
            <a:stCxn id="540" idx="0"/>
            <a:endCxn id="539" idx="0"/>
          </p:cNvCxnSpPr>
          <p:nvPr/>
        </p:nvCxnSpPr>
        <p:spPr>
          <a:xfrm>
            <a:off x="5221022" y="2673603"/>
            <a:ext cx="458929" cy="630560"/>
          </a:xfrm>
          <a:prstGeom prst="straightConnector1">
            <a:avLst/>
          </a:prstGeom>
          <a:ln w="25400">
            <a:solidFill>
              <a:schemeClr val="accent1"/>
            </a:solidFill>
          </a:ln>
        </p:spPr>
      </p:cxnSp>
      <p:sp>
        <p:nvSpPr>
          <p:cNvPr id="545" name="Circle"/>
          <p:cNvSpPr/>
          <p:nvPr/>
        </p:nvSpPr>
        <p:spPr>
          <a:xfrm>
            <a:off x="5095452" y="1914107"/>
            <a:ext cx="251140" cy="251139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5719" rIns="45719" anchor="ctr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cxnSp>
        <p:nvCxnSpPr>
          <p:cNvPr id="546" name="Connection Line"/>
          <p:cNvCxnSpPr>
            <a:stCxn id="540" idx="0"/>
            <a:endCxn id="545" idx="0"/>
          </p:cNvCxnSpPr>
          <p:nvPr/>
        </p:nvCxnSpPr>
        <p:spPr>
          <a:xfrm flipV="1">
            <a:off x="5221022" y="2039676"/>
            <a:ext cx="1" cy="633928"/>
          </a:xfrm>
          <a:prstGeom prst="straightConnector1">
            <a:avLst/>
          </a:prstGeom>
          <a:ln w="25400">
            <a:solidFill>
              <a:schemeClr val="accent1"/>
            </a:solidFill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7" name="Equation"/>
              <p:cNvSpPr txBox="1"/>
              <p:nvPr/>
            </p:nvSpPr>
            <p:spPr>
              <a:xfrm>
                <a:off x="5020709" y="1274054"/>
                <a:ext cx="325883" cy="488748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𝐰</m:t>
                          </m:r>
                        </m:den>
                      </m:f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547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0709" y="1274054"/>
                <a:ext cx="325883" cy="488748"/>
              </a:xfrm>
              <a:prstGeom prst="rect">
                <a:avLst/>
              </a:prstGeom>
              <a:blipFill rotWithShape="1">
                <a:blip r:embed="rId9"/>
                <a:stretch>
                  <a:fillRect b="-7500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8" name="Assume"/>
          <p:cNvSpPr txBox="1"/>
          <p:nvPr/>
        </p:nvSpPr>
        <p:spPr>
          <a:xfrm>
            <a:off x="521416" y="812389"/>
            <a:ext cx="707884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000000"/>
                </a:solidFill>
              </a:defRPr>
            </a:lvl1pPr>
          </a:lstStyle>
          <a:p>
            <a:r>
              <a:rPr lang="ja-JP" altLang="en-US"/>
              <a:t>假设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98404523"/>
      </p:ext>
    </p:extLst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Reverse Accumulation"/>
          <p:cNvSpPr txBox="1">
            <a:spLocks noGrp="1"/>
          </p:cNvSpPr>
          <p:nvPr>
            <p:ph type="title"/>
          </p:nvPr>
        </p:nvSpPr>
        <p:spPr>
          <a:xfrm>
            <a:off x="321761" y="114935"/>
            <a:ext cx="8205305" cy="545743"/>
          </a:xfrm>
          <a:prstGeom prst="rect">
            <a:avLst/>
          </a:prstGeom>
        </p:spPr>
        <p:txBody>
          <a:bodyPr/>
          <a:lstStyle/>
          <a:p>
            <a:r>
              <a:rPr lang="ja-JP" altLang="en-US"/>
              <a:t>反向传播</a:t>
            </a:r>
            <a:r>
              <a:rPr lang="en-US" altLang="ja-JP" dirty="0"/>
              <a:t> Backpropagation</a:t>
            </a:r>
            <a:endParaRPr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8" name="Equation"/>
              <p:cNvSpPr txBox="1"/>
              <p:nvPr/>
            </p:nvSpPr>
            <p:spPr>
              <a:xfrm>
                <a:off x="1258018" y="902588"/>
                <a:ext cx="1767263" cy="371466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⟨</m:t>
                              </m:r>
                              <m:r>
                                <a:rPr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  <m:r>
                                <a:rPr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𝐰</m:t>
                              </m:r>
                              <m:r>
                                <a:rPr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⟩−</m:t>
                              </m:r>
                              <m:r>
                                <a:rPr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  <m:sup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sz="2000" dirty="0"/>
              </a:p>
            </p:txBody>
          </p:sp>
        </mc:Choice>
        <mc:Fallback xmlns="">
          <p:sp>
            <p:nvSpPr>
              <p:cNvPr id="518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8018" y="902588"/>
                <a:ext cx="1767263" cy="371466"/>
              </a:xfrm>
              <a:prstGeom prst="rect">
                <a:avLst/>
              </a:prstGeom>
              <a:blipFill>
                <a:blip r:embed="rId2"/>
                <a:stretch>
                  <a:fillRect l="-2857" r="-7143" b="-10000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9" name="Circle"/>
          <p:cNvSpPr/>
          <p:nvPr/>
        </p:nvSpPr>
        <p:spPr>
          <a:xfrm>
            <a:off x="1269273" y="3899658"/>
            <a:ext cx="251139" cy="251140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5719" rIns="45719" anchor="ctr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20" name="Circle"/>
          <p:cNvSpPr/>
          <p:nvPr/>
        </p:nvSpPr>
        <p:spPr>
          <a:xfrm>
            <a:off x="2262558" y="3899658"/>
            <a:ext cx="251140" cy="251140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5719" rIns="45719" anchor="ctr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21" name="Circle"/>
          <p:cNvSpPr/>
          <p:nvPr/>
        </p:nvSpPr>
        <p:spPr>
          <a:xfrm>
            <a:off x="1769602" y="3216781"/>
            <a:ext cx="251140" cy="251140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5719" rIns="45719" anchor="ctr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22" name="Circle"/>
          <p:cNvSpPr/>
          <p:nvPr/>
        </p:nvSpPr>
        <p:spPr>
          <a:xfrm>
            <a:off x="2721486" y="3216781"/>
            <a:ext cx="251140" cy="251140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5719" rIns="45719" anchor="ctr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23" name="Circle"/>
          <p:cNvSpPr/>
          <p:nvPr/>
        </p:nvSpPr>
        <p:spPr>
          <a:xfrm>
            <a:off x="2262558" y="2586223"/>
            <a:ext cx="251140" cy="251140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5719" rIns="45719" anchor="ctr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cxnSp>
        <p:nvCxnSpPr>
          <p:cNvPr id="524" name="Connection Line"/>
          <p:cNvCxnSpPr>
            <a:stCxn id="519" idx="0"/>
            <a:endCxn id="521" idx="0"/>
          </p:cNvCxnSpPr>
          <p:nvPr/>
        </p:nvCxnSpPr>
        <p:spPr>
          <a:xfrm flipV="1">
            <a:off x="1394842" y="3342351"/>
            <a:ext cx="500331" cy="682878"/>
          </a:xfrm>
          <a:prstGeom prst="straightConnector1">
            <a:avLst/>
          </a:prstGeom>
          <a:ln w="25400">
            <a:solidFill>
              <a:schemeClr val="accent1"/>
            </a:solidFill>
            <a:tailEnd type="arrow"/>
          </a:ln>
        </p:spPr>
      </p:cxnSp>
      <p:cxnSp>
        <p:nvCxnSpPr>
          <p:cNvPr id="525" name="Connection Line"/>
          <p:cNvCxnSpPr>
            <a:stCxn id="520" idx="0"/>
            <a:endCxn id="521" idx="0"/>
          </p:cNvCxnSpPr>
          <p:nvPr/>
        </p:nvCxnSpPr>
        <p:spPr>
          <a:xfrm flipH="1" flipV="1">
            <a:off x="1895172" y="3342351"/>
            <a:ext cx="492957" cy="682878"/>
          </a:xfrm>
          <a:prstGeom prst="straightConnector1">
            <a:avLst/>
          </a:prstGeom>
          <a:ln w="25400">
            <a:solidFill>
              <a:schemeClr val="accent1"/>
            </a:solidFill>
            <a:tailEnd type="arrow"/>
          </a:ln>
        </p:spPr>
      </p:cxnSp>
      <p:cxnSp>
        <p:nvCxnSpPr>
          <p:cNvPr id="526" name="Connection Line"/>
          <p:cNvCxnSpPr>
            <a:stCxn id="521" idx="0"/>
            <a:endCxn id="523" idx="0"/>
          </p:cNvCxnSpPr>
          <p:nvPr/>
        </p:nvCxnSpPr>
        <p:spPr>
          <a:xfrm flipV="1">
            <a:off x="1895172" y="2711792"/>
            <a:ext cx="492957" cy="630560"/>
          </a:xfrm>
          <a:prstGeom prst="straightConnector1">
            <a:avLst/>
          </a:prstGeom>
          <a:ln w="25400">
            <a:solidFill>
              <a:schemeClr val="accent1"/>
            </a:solidFill>
            <a:tailEnd type="arrow"/>
          </a:ln>
        </p:spPr>
      </p:cxnSp>
      <p:cxnSp>
        <p:nvCxnSpPr>
          <p:cNvPr id="527" name="Connection Line"/>
          <p:cNvCxnSpPr>
            <a:stCxn id="523" idx="0"/>
            <a:endCxn id="522" idx="0"/>
          </p:cNvCxnSpPr>
          <p:nvPr/>
        </p:nvCxnSpPr>
        <p:spPr>
          <a:xfrm>
            <a:off x="2388128" y="2711792"/>
            <a:ext cx="458929" cy="630560"/>
          </a:xfrm>
          <a:prstGeom prst="straightConnector1">
            <a:avLst/>
          </a:prstGeom>
          <a:ln w="25400">
            <a:solidFill>
              <a:schemeClr val="accent1"/>
            </a:solidFill>
            <a:headEnd type="arrow"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8" name="Equation"/>
              <p:cNvSpPr txBox="1"/>
              <p:nvPr/>
            </p:nvSpPr>
            <p:spPr>
              <a:xfrm>
                <a:off x="681905" y="3236395"/>
                <a:ext cx="943052" cy="211913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=⟨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𝐰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⟩</m:t>
                      </m:r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528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905" y="3236395"/>
                <a:ext cx="943052" cy="211913"/>
              </a:xfrm>
              <a:prstGeom prst="rect">
                <a:avLst/>
              </a:prstGeom>
              <a:blipFill>
                <a:blip r:embed="rId3"/>
                <a:stretch>
                  <a:fillRect l="-6667" r="-16000" b="-72222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9" name="Equation"/>
              <p:cNvSpPr txBox="1"/>
              <p:nvPr/>
            </p:nvSpPr>
            <p:spPr>
              <a:xfrm>
                <a:off x="2334064" y="4327718"/>
                <a:ext cx="108129" cy="105614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𝐱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529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4064" y="4327718"/>
                <a:ext cx="108129" cy="105614"/>
              </a:xfrm>
              <a:prstGeom prst="rect">
                <a:avLst/>
              </a:prstGeom>
              <a:blipFill>
                <a:blip r:embed="rId4"/>
                <a:stretch>
                  <a:fillRect l="-44444" r="-66667" b="-155556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0" name="Equation"/>
              <p:cNvSpPr txBox="1"/>
              <p:nvPr/>
            </p:nvSpPr>
            <p:spPr>
              <a:xfrm>
                <a:off x="1316547" y="4326118"/>
                <a:ext cx="156592" cy="108815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𝐰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530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6547" y="4326118"/>
                <a:ext cx="156592" cy="108815"/>
              </a:xfrm>
              <a:prstGeom prst="rect">
                <a:avLst/>
              </a:prstGeom>
              <a:blipFill>
                <a:blip r:embed="rId5"/>
                <a:stretch>
                  <a:fillRect l="-38462" r="-46154" b="-155556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1" name="Equation"/>
              <p:cNvSpPr txBox="1"/>
              <p:nvPr/>
            </p:nvSpPr>
            <p:spPr>
              <a:xfrm>
                <a:off x="2795506" y="3566361"/>
                <a:ext cx="103100" cy="148134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531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5506" y="3566361"/>
                <a:ext cx="103100" cy="148134"/>
              </a:xfrm>
              <a:prstGeom prst="rect">
                <a:avLst/>
              </a:prstGeom>
              <a:blipFill>
                <a:blip r:embed="rId6"/>
                <a:stretch>
                  <a:fillRect l="-66667" r="-100000" b="-141667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2" name="Equation"/>
              <p:cNvSpPr txBox="1"/>
              <p:nvPr/>
            </p:nvSpPr>
            <p:spPr>
              <a:xfrm>
                <a:off x="1229300" y="2610065"/>
                <a:ext cx="871221" cy="203455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532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9300" y="2610065"/>
                <a:ext cx="871221" cy="203455"/>
              </a:xfrm>
              <a:prstGeom prst="rect">
                <a:avLst/>
              </a:prstGeom>
              <a:blipFill>
                <a:blip r:embed="rId7"/>
                <a:stretch>
                  <a:fillRect l="-8696" r="-20290" b="-70588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3" name="Circle"/>
          <p:cNvSpPr/>
          <p:nvPr/>
        </p:nvSpPr>
        <p:spPr>
          <a:xfrm>
            <a:off x="2262558" y="1952295"/>
            <a:ext cx="251140" cy="251140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5719" rIns="45719" anchor="ctr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cxnSp>
        <p:nvCxnSpPr>
          <p:cNvPr id="534" name="Connection Line"/>
          <p:cNvCxnSpPr>
            <a:stCxn id="523" idx="0"/>
            <a:endCxn id="533" idx="0"/>
          </p:cNvCxnSpPr>
          <p:nvPr/>
        </p:nvCxnSpPr>
        <p:spPr>
          <a:xfrm flipV="1">
            <a:off x="2388128" y="2077865"/>
            <a:ext cx="1" cy="633928"/>
          </a:xfrm>
          <a:prstGeom prst="straightConnector1">
            <a:avLst/>
          </a:prstGeom>
          <a:ln w="25400">
            <a:solidFill>
              <a:schemeClr val="accent1"/>
            </a:solidFill>
            <a:tailEnd type="arrow"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35" name="Equation"/>
              <p:cNvSpPr txBox="1"/>
              <p:nvPr/>
            </p:nvSpPr>
            <p:spPr>
              <a:xfrm>
                <a:off x="1601084" y="1971342"/>
                <a:ext cx="588176" cy="213047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535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1084" y="1971342"/>
                <a:ext cx="588176" cy="213047"/>
              </a:xfrm>
              <a:prstGeom prst="rect">
                <a:avLst/>
              </a:prstGeom>
              <a:blipFill>
                <a:blip r:embed="rId8"/>
                <a:stretch>
                  <a:fillRect l="-8511" r="-19149" b="-44444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6" name="Circle"/>
          <p:cNvSpPr/>
          <p:nvPr/>
        </p:nvSpPr>
        <p:spPr>
          <a:xfrm>
            <a:off x="4102166" y="3861469"/>
            <a:ext cx="251140" cy="251140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5719" rIns="45719" anchor="ctr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37" name="Circle"/>
          <p:cNvSpPr/>
          <p:nvPr/>
        </p:nvSpPr>
        <p:spPr>
          <a:xfrm>
            <a:off x="5095452" y="3861469"/>
            <a:ext cx="251140" cy="251140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5719" rIns="45719" anchor="ctr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38" name="Circle"/>
          <p:cNvSpPr/>
          <p:nvPr/>
        </p:nvSpPr>
        <p:spPr>
          <a:xfrm>
            <a:off x="4602496" y="3178592"/>
            <a:ext cx="251139" cy="251140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5719" rIns="45719" anchor="ctr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39" name="Circle"/>
          <p:cNvSpPr/>
          <p:nvPr/>
        </p:nvSpPr>
        <p:spPr>
          <a:xfrm>
            <a:off x="5554380" y="3178592"/>
            <a:ext cx="251140" cy="251140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5719" rIns="45719" anchor="ctr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40" name="Circle"/>
          <p:cNvSpPr/>
          <p:nvPr/>
        </p:nvSpPr>
        <p:spPr>
          <a:xfrm>
            <a:off x="5095452" y="2548034"/>
            <a:ext cx="251140" cy="251140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5719" rIns="45719" anchor="ctr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cxnSp>
        <p:nvCxnSpPr>
          <p:cNvPr id="541" name="Connection Line"/>
          <p:cNvCxnSpPr>
            <a:stCxn id="536" idx="0"/>
            <a:endCxn id="538" idx="0"/>
          </p:cNvCxnSpPr>
          <p:nvPr/>
        </p:nvCxnSpPr>
        <p:spPr>
          <a:xfrm flipV="1">
            <a:off x="4227736" y="3304162"/>
            <a:ext cx="500330" cy="682878"/>
          </a:xfrm>
          <a:prstGeom prst="straightConnector1">
            <a:avLst/>
          </a:prstGeom>
          <a:ln w="25400">
            <a:solidFill>
              <a:schemeClr val="accent1"/>
            </a:solidFill>
          </a:ln>
        </p:spPr>
      </p:cxnSp>
      <p:cxnSp>
        <p:nvCxnSpPr>
          <p:cNvPr id="542" name="Connection Line"/>
          <p:cNvCxnSpPr>
            <a:stCxn id="537" idx="0"/>
            <a:endCxn id="538" idx="0"/>
          </p:cNvCxnSpPr>
          <p:nvPr/>
        </p:nvCxnSpPr>
        <p:spPr>
          <a:xfrm flipH="1" flipV="1">
            <a:off x="4728065" y="3304162"/>
            <a:ext cx="492958" cy="682878"/>
          </a:xfrm>
          <a:prstGeom prst="straightConnector1">
            <a:avLst/>
          </a:prstGeom>
          <a:ln w="25400">
            <a:solidFill>
              <a:schemeClr val="accent1"/>
            </a:solidFill>
          </a:ln>
        </p:spPr>
      </p:cxnSp>
      <p:cxnSp>
        <p:nvCxnSpPr>
          <p:cNvPr id="543" name="Connection Line"/>
          <p:cNvCxnSpPr>
            <a:stCxn id="538" idx="0"/>
            <a:endCxn id="540" idx="0"/>
          </p:cNvCxnSpPr>
          <p:nvPr/>
        </p:nvCxnSpPr>
        <p:spPr>
          <a:xfrm flipV="1">
            <a:off x="4728065" y="2673603"/>
            <a:ext cx="492958" cy="630560"/>
          </a:xfrm>
          <a:prstGeom prst="straightConnector1">
            <a:avLst/>
          </a:prstGeom>
          <a:ln w="25400">
            <a:solidFill>
              <a:schemeClr val="accent1"/>
            </a:solidFill>
          </a:ln>
        </p:spPr>
      </p:cxnSp>
      <p:cxnSp>
        <p:nvCxnSpPr>
          <p:cNvPr id="544" name="Connection Line"/>
          <p:cNvCxnSpPr>
            <a:stCxn id="540" idx="0"/>
            <a:endCxn id="539" idx="0"/>
          </p:cNvCxnSpPr>
          <p:nvPr/>
        </p:nvCxnSpPr>
        <p:spPr>
          <a:xfrm>
            <a:off x="5221022" y="2673603"/>
            <a:ext cx="458929" cy="630560"/>
          </a:xfrm>
          <a:prstGeom prst="straightConnector1">
            <a:avLst/>
          </a:prstGeom>
          <a:ln w="25400">
            <a:solidFill>
              <a:schemeClr val="accent1"/>
            </a:solidFill>
          </a:ln>
        </p:spPr>
      </p:cxnSp>
      <p:sp>
        <p:nvSpPr>
          <p:cNvPr id="545" name="Circle"/>
          <p:cNvSpPr/>
          <p:nvPr/>
        </p:nvSpPr>
        <p:spPr>
          <a:xfrm>
            <a:off x="5095452" y="1914107"/>
            <a:ext cx="251140" cy="251139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5719" rIns="45719" anchor="ctr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cxnSp>
        <p:nvCxnSpPr>
          <p:cNvPr id="546" name="Connection Line"/>
          <p:cNvCxnSpPr>
            <a:stCxn id="540" idx="0"/>
            <a:endCxn id="545" idx="0"/>
          </p:cNvCxnSpPr>
          <p:nvPr/>
        </p:nvCxnSpPr>
        <p:spPr>
          <a:xfrm flipV="1">
            <a:off x="5221022" y="2039676"/>
            <a:ext cx="1" cy="633928"/>
          </a:xfrm>
          <a:prstGeom prst="straightConnector1">
            <a:avLst/>
          </a:prstGeom>
          <a:ln w="25400">
            <a:solidFill>
              <a:schemeClr val="accent1"/>
            </a:solidFill>
          </a:ln>
        </p:spPr>
      </p:cxnSp>
      <p:sp>
        <p:nvSpPr>
          <p:cNvPr id="548" name="Assume"/>
          <p:cNvSpPr txBox="1"/>
          <p:nvPr/>
        </p:nvSpPr>
        <p:spPr>
          <a:xfrm>
            <a:off x="521416" y="812389"/>
            <a:ext cx="707884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000000"/>
                </a:solidFill>
              </a:defRPr>
            </a:lvl1pPr>
          </a:lstStyle>
          <a:p>
            <a:r>
              <a:rPr lang="ja-JP" altLang="en-US"/>
              <a:t>假设</a:t>
            </a:r>
            <a:endParaRPr dirty="0"/>
          </a:p>
        </p:txBody>
      </p:sp>
      <p:sp>
        <p:nvSpPr>
          <p:cNvPr id="36" name="Read pre-computed…">
            <a:extLst>
              <a:ext uri="{FF2B5EF4-FFF2-40B4-BE49-F238E27FC236}">
                <a16:creationId xmlns:a16="http://schemas.microsoft.com/office/drawing/2014/main" id="{93B27592-74AB-AC4E-9CA5-E3D303BE870A}"/>
              </a:ext>
            </a:extLst>
          </p:cNvPr>
          <p:cNvSpPr txBox="1"/>
          <p:nvPr/>
        </p:nvSpPr>
        <p:spPr>
          <a:xfrm>
            <a:off x="2755009" y="2082956"/>
            <a:ext cx="1323437" cy="338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600"/>
            </a:pPr>
            <a:r>
              <a:rPr lang="ja-JP" altLang="en-US"/>
              <a:t>读取</a:t>
            </a:r>
            <a:r>
              <a:rPr lang="zh-CN" altLang="en-US" dirty="0"/>
              <a:t>前传的值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Equation">
                <a:extLst>
                  <a:ext uri="{FF2B5EF4-FFF2-40B4-BE49-F238E27FC236}">
                    <a16:creationId xmlns:a16="http://schemas.microsoft.com/office/drawing/2014/main" id="{E34E9952-A9CA-A643-8F0C-82F14A2A7EE9}"/>
                  </a:ext>
                </a:extLst>
              </p:cNvPr>
              <p:cNvSpPr txBox="1"/>
              <p:nvPr/>
            </p:nvSpPr>
            <p:spPr>
              <a:xfrm>
                <a:off x="5618859" y="2429573"/>
                <a:ext cx="787096" cy="488062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37" name="Equation">
                <a:extLst>
                  <a:ext uri="{FF2B5EF4-FFF2-40B4-BE49-F238E27FC236}">
                    <a16:creationId xmlns:a16="http://schemas.microsoft.com/office/drawing/2014/main" id="{E34E9952-A9CA-A643-8F0C-82F14A2A7E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8859" y="2429573"/>
                <a:ext cx="787096" cy="488062"/>
              </a:xfrm>
              <a:prstGeom prst="rect">
                <a:avLst/>
              </a:prstGeom>
              <a:blipFill>
                <a:blip r:embed="rId10"/>
                <a:stretch>
                  <a:fillRect l="-9524" r="-12698" b="-22500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Equation"/>
              <p:cNvSpPr txBox="1"/>
              <p:nvPr/>
            </p:nvSpPr>
            <p:spPr>
              <a:xfrm>
                <a:off x="5020709" y="1274054"/>
                <a:ext cx="325883" cy="488748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𝐰</m:t>
                          </m:r>
                        </m:den>
                      </m:f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38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0709" y="1274054"/>
                <a:ext cx="325883" cy="488748"/>
              </a:xfrm>
              <a:prstGeom prst="rect">
                <a:avLst/>
              </a:prstGeom>
              <a:blipFill rotWithShape="1">
                <a:blip r:embed="rId11"/>
                <a:stretch>
                  <a:fillRect b="-7500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Connection Line">
            <a:extLst>
              <a:ext uri="{FF2B5EF4-FFF2-40B4-BE49-F238E27FC236}">
                <a16:creationId xmlns:a16="http://schemas.microsoft.com/office/drawing/2014/main" id="{6D842E13-A218-E244-BCB4-33EEA7D2C250}"/>
              </a:ext>
            </a:extLst>
          </p:cNvPr>
          <p:cNvCxnSpPr/>
          <p:nvPr/>
        </p:nvCxnSpPr>
        <p:spPr>
          <a:xfrm flipV="1">
            <a:off x="2388128" y="2673603"/>
            <a:ext cx="2832895" cy="38190"/>
          </a:xfrm>
          <a:prstGeom prst="straightConnector1">
            <a:avLst/>
          </a:prstGeom>
          <a:ln w="25400">
            <a:solidFill>
              <a:schemeClr val="accent1"/>
            </a:solidFill>
            <a:prstDash val="sysDot"/>
            <a:miter lim="400000"/>
            <a:tailEnd type="arrow"/>
          </a:ln>
        </p:spPr>
      </p:cxnSp>
    </p:spTree>
    <p:extLst>
      <p:ext uri="{BB962C8B-B14F-4D97-AF65-F5344CB8AC3E}">
        <p14:creationId xmlns:p14="http://schemas.microsoft.com/office/powerpoint/2010/main" val="1969197268"/>
      </p:ext>
    </p:extLst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Reverse Accumul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反向传播</a:t>
            </a:r>
            <a:r>
              <a:rPr lang="en-US" altLang="ja-JP" dirty="0"/>
              <a:t> Backpropagation</a:t>
            </a:r>
            <a:endParaRPr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1" name="Equation"/>
              <p:cNvSpPr txBox="1"/>
              <p:nvPr/>
            </p:nvSpPr>
            <p:spPr>
              <a:xfrm>
                <a:off x="1329299" y="884461"/>
                <a:ext cx="1767263" cy="371466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⟨</m:t>
                              </m:r>
                              <m:r>
                                <a:rPr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  <m:r>
                                <a:rPr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𝐰</m:t>
                              </m:r>
                              <m:r>
                                <a:rPr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⟩−</m:t>
                              </m:r>
                              <m:r>
                                <a:rPr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  <m:sup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sz="2000" dirty="0"/>
              </a:p>
            </p:txBody>
          </p:sp>
        </mc:Choice>
        <mc:Fallback xmlns="">
          <p:sp>
            <p:nvSpPr>
              <p:cNvPr id="591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9299" y="884461"/>
                <a:ext cx="1767263" cy="371466"/>
              </a:xfrm>
              <a:prstGeom prst="rect">
                <a:avLst/>
              </a:prstGeom>
              <a:blipFill>
                <a:blip r:embed="rId2"/>
                <a:stretch>
                  <a:fillRect l="-3571" r="-7143" b="-6667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2" name="Circle"/>
          <p:cNvSpPr/>
          <p:nvPr/>
        </p:nvSpPr>
        <p:spPr>
          <a:xfrm>
            <a:off x="1269273" y="3899658"/>
            <a:ext cx="251139" cy="251140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5719" rIns="45719" anchor="ctr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93" name="Circle"/>
          <p:cNvSpPr/>
          <p:nvPr/>
        </p:nvSpPr>
        <p:spPr>
          <a:xfrm>
            <a:off x="2262558" y="3899658"/>
            <a:ext cx="251140" cy="251140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5719" rIns="45719" anchor="ctr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94" name="Circle"/>
          <p:cNvSpPr/>
          <p:nvPr/>
        </p:nvSpPr>
        <p:spPr>
          <a:xfrm>
            <a:off x="1769602" y="3216781"/>
            <a:ext cx="251140" cy="251140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5719" rIns="45719" anchor="ctr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95" name="Circle"/>
          <p:cNvSpPr/>
          <p:nvPr/>
        </p:nvSpPr>
        <p:spPr>
          <a:xfrm>
            <a:off x="2721486" y="3216781"/>
            <a:ext cx="251140" cy="251140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5719" rIns="45719" anchor="ctr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96" name="Circle"/>
          <p:cNvSpPr/>
          <p:nvPr/>
        </p:nvSpPr>
        <p:spPr>
          <a:xfrm>
            <a:off x="2262558" y="2586223"/>
            <a:ext cx="251140" cy="251140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5719" rIns="45719" anchor="ctr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cxnSp>
        <p:nvCxnSpPr>
          <p:cNvPr id="597" name="Connection Line"/>
          <p:cNvCxnSpPr>
            <a:stCxn id="592" idx="0"/>
            <a:endCxn id="594" idx="0"/>
          </p:cNvCxnSpPr>
          <p:nvPr/>
        </p:nvCxnSpPr>
        <p:spPr>
          <a:xfrm flipV="1">
            <a:off x="1394842" y="3342351"/>
            <a:ext cx="500331" cy="682878"/>
          </a:xfrm>
          <a:prstGeom prst="straightConnector1">
            <a:avLst/>
          </a:prstGeom>
          <a:ln w="25400">
            <a:solidFill>
              <a:schemeClr val="accent1"/>
            </a:solidFill>
            <a:tailEnd type="arrow"/>
          </a:ln>
        </p:spPr>
      </p:cxnSp>
      <p:cxnSp>
        <p:nvCxnSpPr>
          <p:cNvPr id="598" name="Connection Line"/>
          <p:cNvCxnSpPr>
            <a:stCxn id="593" idx="0"/>
            <a:endCxn id="594" idx="0"/>
          </p:cNvCxnSpPr>
          <p:nvPr/>
        </p:nvCxnSpPr>
        <p:spPr>
          <a:xfrm flipH="1" flipV="1">
            <a:off x="1895172" y="3342351"/>
            <a:ext cx="492957" cy="682878"/>
          </a:xfrm>
          <a:prstGeom prst="straightConnector1">
            <a:avLst/>
          </a:prstGeom>
          <a:ln w="25400">
            <a:solidFill>
              <a:schemeClr val="accent1"/>
            </a:solidFill>
            <a:tailEnd type="arrow"/>
          </a:ln>
        </p:spPr>
      </p:cxnSp>
      <p:cxnSp>
        <p:nvCxnSpPr>
          <p:cNvPr id="599" name="Connection Line"/>
          <p:cNvCxnSpPr>
            <a:stCxn id="594" idx="0"/>
            <a:endCxn id="596" idx="0"/>
          </p:cNvCxnSpPr>
          <p:nvPr/>
        </p:nvCxnSpPr>
        <p:spPr>
          <a:xfrm flipV="1">
            <a:off x="1895172" y="2711792"/>
            <a:ext cx="492957" cy="630560"/>
          </a:xfrm>
          <a:prstGeom prst="straightConnector1">
            <a:avLst/>
          </a:prstGeom>
          <a:ln w="25400">
            <a:solidFill>
              <a:schemeClr val="accent1"/>
            </a:solidFill>
            <a:tailEnd type="arrow"/>
          </a:ln>
        </p:spPr>
      </p:cxnSp>
      <p:cxnSp>
        <p:nvCxnSpPr>
          <p:cNvPr id="600" name="Connection Line"/>
          <p:cNvCxnSpPr>
            <a:stCxn id="596" idx="0"/>
            <a:endCxn id="595" idx="0"/>
          </p:cNvCxnSpPr>
          <p:nvPr/>
        </p:nvCxnSpPr>
        <p:spPr>
          <a:xfrm>
            <a:off x="2388128" y="2711792"/>
            <a:ext cx="458929" cy="630560"/>
          </a:xfrm>
          <a:prstGeom prst="straightConnector1">
            <a:avLst/>
          </a:prstGeom>
          <a:ln w="25400">
            <a:solidFill>
              <a:schemeClr val="accent1"/>
            </a:solidFill>
            <a:headEnd type="arrow"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1" name="Equation"/>
              <p:cNvSpPr txBox="1"/>
              <p:nvPr/>
            </p:nvSpPr>
            <p:spPr>
              <a:xfrm>
                <a:off x="681905" y="3236395"/>
                <a:ext cx="943052" cy="211913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=⟨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𝐰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⟩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601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905" y="3236395"/>
                <a:ext cx="943052" cy="211913"/>
              </a:xfrm>
              <a:prstGeom prst="rect">
                <a:avLst/>
              </a:prstGeom>
              <a:blipFill>
                <a:blip r:embed="rId3"/>
                <a:stretch>
                  <a:fillRect l="-6667" r="-16000" b="-72222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2" name="Equation"/>
              <p:cNvSpPr txBox="1"/>
              <p:nvPr/>
            </p:nvSpPr>
            <p:spPr>
              <a:xfrm>
                <a:off x="2334064" y="4327718"/>
                <a:ext cx="108129" cy="105614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𝐱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602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4064" y="4327718"/>
                <a:ext cx="108129" cy="105614"/>
              </a:xfrm>
              <a:prstGeom prst="rect">
                <a:avLst/>
              </a:prstGeom>
              <a:blipFill>
                <a:blip r:embed="rId4"/>
                <a:stretch>
                  <a:fillRect l="-44444" r="-66667" b="-155556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3" name="Equation"/>
              <p:cNvSpPr txBox="1"/>
              <p:nvPr/>
            </p:nvSpPr>
            <p:spPr>
              <a:xfrm>
                <a:off x="1316547" y="4326118"/>
                <a:ext cx="156592" cy="108815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𝐰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603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6547" y="4326118"/>
                <a:ext cx="156592" cy="108815"/>
              </a:xfrm>
              <a:prstGeom prst="rect">
                <a:avLst/>
              </a:prstGeom>
              <a:blipFill>
                <a:blip r:embed="rId5"/>
                <a:stretch>
                  <a:fillRect l="-38462" r="-46154" b="-155556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4" name="Equation"/>
              <p:cNvSpPr txBox="1"/>
              <p:nvPr/>
            </p:nvSpPr>
            <p:spPr>
              <a:xfrm>
                <a:off x="2795506" y="3566361"/>
                <a:ext cx="103100" cy="148134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604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5506" y="3566361"/>
                <a:ext cx="103100" cy="148134"/>
              </a:xfrm>
              <a:prstGeom prst="rect">
                <a:avLst/>
              </a:prstGeom>
              <a:blipFill>
                <a:blip r:embed="rId6"/>
                <a:stretch>
                  <a:fillRect l="-66667" r="-100000" b="-141667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5" name="Equation"/>
              <p:cNvSpPr txBox="1"/>
              <p:nvPr/>
            </p:nvSpPr>
            <p:spPr>
              <a:xfrm>
                <a:off x="1229300" y="2610065"/>
                <a:ext cx="871221" cy="203455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605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9300" y="2610065"/>
                <a:ext cx="871221" cy="203455"/>
              </a:xfrm>
              <a:prstGeom prst="rect">
                <a:avLst/>
              </a:prstGeom>
              <a:blipFill>
                <a:blip r:embed="rId7"/>
                <a:stretch>
                  <a:fillRect l="-8696" r="-20290" b="-70588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6" name="Circle"/>
          <p:cNvSpPr/>
          <p:nvPr/>
        </p:nvSpPr>
        <p:spPr>
          <a:xfrm>
            <a:off x="2262558" y="1952295"/>
            <a:ext cx="251140" cy="251140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5719" rIns="45719" anchor="ctr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cxnSp>
        <p:nvCxnSpPr>
          <p:cNvPr id="607" name="Connection Line"/>
          <p:cNvCxnSpPr>
            <a:stCxn id="596" idx="0"/>
            <a:endCxn id="606" idx="0"/>
          </p:cNvCxnSpPr>
          <p:nvPr/>
        </p:nvCxnSpPr>
        <p:spPr>
          <a:xfrm flipV="1">
            <a:off x="2388128" y="2077865"/>
            <a:ext cx="1" cy="633928"/>
          </a:xfrm>
          <a:prstGeom prst="straightConnector1">
            <a:avLst/>
          </a:prstGeom>
          <a:ln w="25400">
            <a:solidFill>
              <a:schemeClr val="accent1"/>
            </a:solidFill>
            <a:tailEnd type="arrow"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8" name="Equation"/>
              <p:cNvSpPr txBox="1"/>
              <p:nvPr/>
            </p:nvSpPr>
            <p:spPr>
              <a:xfrm>
                <a:off x="1601084" y="1971342"/>
                <a:ext cx="588176" cy="213047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608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1084" y="1971342"/>
                <a:ext cx="588176" cy="213047"/>
              </a:xfrm>
              <a:prstGeom prst="rect">
                <a:avLst/>
              </a:prstGeom>
              <a:blipFill>
                <a:blip r:embed="rId8"/>
                <a:stretch>
                  <a:fillRect l="-8511" r="-19149" b="-44444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9" name="Circle"/>
          <p:cNvSpPr/>
          <p:nvPr/>
        </p:nvSpPr>
        <p:spPr>
          <a:xfrm>
            <a:off x="4102166" y="3861469"/>
            <a:ext cx="251140" cy="251140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5719" rIns="45719" anchor="ctr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10" name="Circle"/>
          <p:cNvSpPr/>
          <p:nvPr/>
        </p:nvSpPr>
        <p:spPr>
          <a:xfrm>
            <a:off x="5095452" y="3861469"/>
            <a:ext cx="251140" cy="251140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5719" rIns="45719" anchor="ctr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11" name="Circle"/>
          <p:cNvSpPr/>
          <p:nvPr/>
        </p:nvSpPr>
        <p:spPr>
          <a:xfrm>
            <a:off x="4602496" y="3178592"/>
            <a:ext cx="251139" cy="251140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5719" rIns="45719" anchor="ctr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12" name="Circle"/>
          <p:cNvSpPr/>
          <p:nvPr/>
        </p:nvSpPr>
        <p:spPr>
          <a:xfrm>
            <a:off x="5554380" y="3178592"/>
            <a:ext cx="251140" cy="251140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5719" rIns="45719" anchor="ctr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13" name="Circle"/>
          <p:cNvSpPr/>
          <p:nvPr/>
        </p:nvSpPr>
        <p:spPr>
          <a:xfrm>
            <a:off x="5095452" y="2548034"/>
            <a:ext cx="251140" cy="251140"/>
          </a:xfrm>
          <a:prstGeom prst="ellipse">
            <a:avLst/>
          </a:prstGeom>
          <a:solidFill>
            <a:schemeClr val="accent2">
              <a:lumOff val="10931"/>
            </a:schemeClr>
          </a:solidFill>
          <a:ln w="25400">
            <a:solidFill>
              <a:schemeClr val="accent1"/>
            </a:solidFill>
          </a:ln>
        </p:spPr>
        <p:txBody>
          <a:bodyPr lIns="45719" rIns="45719" anchor="ctr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cxnSp>
        <p:nvCxnSpPr>
          <p:cNvPr id="614" name="Connection Line"/>
          <p:cNvCxnSpPr>
            <a:stCxn id="609" idx="0"/>
            <a:endCxn id="611" idx="0"/>
          </p:cNvCxnSpPr>
          <p:nvPr/>
        </p:nvCxnSpPr>
        <p:spPr>
          <a:xfrm flipV="1">
            <a:off x="4227736" y="3304162"/>
            <a:ext cx="500330" cy="682878"/>
          </a:xfrm>
          <a:prstGeom prst="straightConnector1">
            <a:avLst/>
          </a:prstGeom>
          <a:ln w="25400">
            <a:solidFill>
              <a:schemeClr val="accent1"/>
            </a:solidFill>
          </a:ln>
        </p:spPr>
      </p:cxnSp>
      <p:cxnSp>
        <p:nvCxnSpPr>
          <p:cNvPr id="615" name="Connection Line"/>
          <p:cNvCxnSpPr>
            <a:stCxn id="610" idx="0"/>
            <a:endCxn id="611" idx="0"/>
          </p:cNvCxnSpPr>
          <p:nvPr/>
        </p:nvCxnSpPr>
        <p:spPr>
          <a:xfrm flipH="1" flipV="1">
            <a:off x="4728065" y="3304162"/>
            <a:ext cx="492958" cy="682878"/>
          </a:xfrm>
          <a:prstGeom prst="straightConnector1">
            <a:avLst/>
          </a:prstGeom>
          <a:ln w="25400">
            <a:solidFill>
              <a:schemeClr val="accent1"/>
            </a:solidFill>
          </a:ln>
        </p:spPr>
      </p:cxnSp>
      <p:cxnSp>
        <p:nvCxnSpPr>
          <p:cNvPr id="616" name="Connection Line"/>
          <p:cNvCxnSpPr>
            <a:cxnSpLocks/>
            <a:stCxn id="611" idx="0"/>
            <a:endCxn id="613" idx="0"/>
          </p:cNvCxnSpPr>
          <p:nvPr/>
        </p:nvCxnSpPr>
        <p:spPr>
          <a:xfrm flipV="1">
            <a:off x="4728065" y="2673603"/>
            <a:ext cx="492958" cy="630560"/>
          </a:xfrm>
          <a:prstGeom prst="straightConnector1">
            <a:avLst/>
          </a:prstGeom>
          <a:ln w="25400">
            <a:solidFill>
              <a:schemeClr val="accent1"/>
            </a:solidFill>
            <a:headEnd type="arrow"/>
          </a:ln>
        </p:spPr>
      </p:cxnSp>
      <p:cxnSp>
        <p:nvCxnSpPr>
          <p:cNvPr id="617" name="Connection Line"/>
          <p:cNvCxnSpPr>
            <a:stCxn id="613" idx="0"/>
            <a:endCxn id="612" idx="0"/>
          </p:cNvCxnSpPr>
          <p:nvPr/>
        </p:nvCxnSpPr>
        <p:spPr>
          <a:xfrm>
            <a:off x="5221022" y="2673603"/>
            <a:ext cx="458929" cy="630560"/>
          </a:xfrm>
          <a:prstGeom prst="straightConnector1">
            <a:avLst/>
          </a:prstGeom>
          <a:ln w="25400">
            <a:solidFill>
              <a:schemeClr val="accent1"/>
            </a:solidFill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18" name="Equation"/>
              <p:cNvSpPr txBox="1"/>
              <p:nvPr/>
            </p:nvSpPr>
            <p:spPr>
              <a:xfrm>
                <a:off x="5050403" y="3084576"/>
                <a:ext cx="1715162" cy="491491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f>
                        <m:fPr>
                          <m:ctrlP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num>
                        <m:den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618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0403" y="3084576"/>
                <a:ext cx="1715162" cy="491491"/>
              </a:xfrm>
              <a:prstGeom prst="rect">
                <a:avLst/>
              </a:prstGeom>
              <a:blipFill>
                <a:blip r:embed="rId9"/>
                <a:stretch>
                  <a:fillRect l="-2941" t="-2500" r="-2206" b="-20000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9" name="Circle"/>
          <p:cNvSpPr/>
          <p:nvPr/>
        </p:nvSpPr>
        <p:spPr>
          <a:xfrm>
            <a:off x="5095452" y="1914107"/>
            <a:ext cx="251140" cy="251139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5719" rIns="45719" anchor="ctr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cxnSp>
        <p:nvCxnSpPr>
          <p:cNvPr id="620" name="Connection Line"/>
          <p:cNvCxnSpPr>
            <a:stCxn id="613" idx="0"/>
            <a:endCxn id="619" idx="0"/>
          </p:cNvCxnSpPr>
          <p:nvPr/>
        </p:nvCxnSpPr>
        <p:spPr>
          <a:xfrm flipV="1">
            <a:off x="5221022" y="2039676"/>
            <a:ext cx="1" cy="633928"/>
          </a:xfrm>
          <a:prstGeom prst="straightConnector1">
            <a:avLst/>
          </a:prstGeom>
          <a:ln w="25400">
            <a:solidFill>
              <a:schemeClr val="accent1"/>
            </a:solidFill>
            <a:headEnd type="arrow"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2" name="Equation"/>
              <p:cNvSpPr txBox="1"/>
              <p:nvPr/>
            </p:nvSpPr>
            <p:spPr>
              <a:xfrm>
                <a:off x="5618859" y="2429573"/>
                <a:ext cx="787096" cy="488062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622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8859" y="2429573"/>
                <a:ext cx="787096" cy="488062"/>
              </a:xfrm>
              <a:prstGeom prst="rect">
                <a:avLst/>
              </a:prstGeom>
              <a:blipFill>
                <a:blip r:embed="rId11"/>
                <a:stretch>
                  <a:fillRect l="-9524" r="-12698" b="-22500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4" name="Connection Line"/>
          <p:cNvCxnSpPr>
            <a:stCxn id="596" idx="0"/>
            <a:endCxn id="613" idx="0"/>
          </p:cNvCxnSpPr>
          <p:nvPr/>
        </p:nvCxnSpPr>
        <p:spPr>
          <a:xfrm flipV="1">
            <a:off x="2388128" y="2673603"/>
            <a:ext cx="2832895" cy="38190"/>
          </a:xfrm>
          <a:prstGeom prst="straightConnector1">
            <a:avLst/>
          </a:prstGeom>
          <a:ln w="25400">
            <a:solidFill>
              <a:schemeClr val="accent1"/>
            </a:solidFill>
            <a:prstDash val="sysDot"/>
            <a:miter lim="400000"/>
            <a:tailEnd type="arrow"/>
          </a:ln>
        </p:spPr>
      </p:cxnSp>
      <p:sp>
        <p:nvSpPr>
          <p:cNvPr id="39" name="Assume">
            <a:extLst>
              <a:ext uri="{FF2B5EF4-FFF2-40B4-BE49-F238E27FC236}">
                <a16:creationId xmlns:a16="http://schemas.microsoft.com/office/drawing/2014/main" id="{CD01E57E-EA3C-2D4C-BE4B-67CE21AB334D}"/>
              </a:ext>
            </a:extLst>
          </p:cNvPr>
          <p:cNvSpPr txBox="1"/>
          <p:nvPr/>
        </p:nvSpPr>
        <p:spPr>
          <a:xfrm>
            <a:off x="521416" y="812389"/>
            <a:ext cx="707884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000000"/>
                </a:solidFill>
              </a:defRPr>
            </a:lvl1pPr>
          </a:lstStyle>
          <a:p>
            <a:r>
              <a:rPr lang="ja-JP" altLang="en-US"/>
              <a:t>假设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Equation"/>
              <p:cNvSpPr txBox="1"/>
              <p:nvPr/>
            </p:nvSpPr>
            <p:spPr>
              <a:xfrm>
                <a:off x="5020709" y="1274054"/>
                <a:ext cx="325883" cy="488748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𝐰</m:t>
                          </m:r>
                        </m:den>
                      </m:f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40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0709" y="1274054"/>
                <a:ext cx="325883" cy="488748"/>
              </a:xfrm>
              <a:prstGeom prst="rect">
                <a:avLst/>
              </a:prstGeom>
              <a:blipFill rotWithShape="1">
                <a:blip r:embed="rId12"/>
                <a:stretch>
                  <a:fillRect b="-7500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09363018"/>
      </p:ext>
    </p:extLst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Reverse Accumul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反向传播</a:t>
            </a:r>
            <a:r>
              <a:rPr lang="en-US" altLang="ja-JP" dirty="0"/>
              <a:t> Backpropagation</a:t>
            </a:r>
            <a:endParaRPr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9" name="Equation"/>
              <p:cNvSpPr txBox="1"/>
              <p:nvPr/>
            </p:nvSpPr>
            <p:spPr>
              <a:xfrm>
                <a:off x="1394842" y="883043"/>
                <a:ext cx="1767263" cy="371466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⟨</m:t>
                              </m:r>
                              <m:r>
                                <a:rPr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  <m:r>
                                <a:rPr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𝐰</m:t>
                              </m:r>
                              <m:r>
                                <a:rPr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⟩−</m:t>
                              </m:r>
                              <m:r>
                                <a:rPr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  <m:sup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sz="2000"/>
              </a:p>
            </p:txBody>
          </p:sp>
        </mc:Choice>
        <mc:Fallback xmlns="">
          <p:sp>
            <p:nvSpPr>
              <p:cNvPr id="629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4842" y="883043"/>
                <a:ext cx="1767263" cy="371466"/>
              </a:xfrm>
              <a:prstGeom prst="rect">
                <a:avLst/>
              </a:prstGeom>
              <a:blipFill>
                <a:blip r:embed="rId2"/>
                <a:stretch>
                  <a:fillRect l="-2857" r="-7143" b="-6667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0" name="Circle"/>
          <p:cNvSpPr/>
          <p:nvPr/>
        </p:nvSpPr>
        <p:spPr>
          <a:xfrm>
            <a:off x="1269273" y="3899658"/>
            <a:ext cx="251139" cy="251140"/>
          </a:xfrm>
          <a:prstGeom prst="ellipse">
            <a:avLst/>
          </a:prstGeom>
          <a:solidFill>
            <a:schemeClr val="accent2">
              <a:lumOff val="10931"/>
            </a:schemeClr>
          </a:solidFill>
          <a:ln w="25400">
            <a:solidFill>
              <a:schemeClr val="accent1"/>
            </a:solidFill>
          </a:ln>
        </p:spPr>
        <p:txBody>
          <a:bodyPr lIns="45719" rIns="45719" anchor="ctr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31" name="Circle"/>
          <p:cNvSpPr/>
          <p:nvPr/>
        </p:nvSpPr>
        <p:spPr>
          <a:xfrm>
            <a:off x="2262558" y="3899658"/>
            <a:ext cx="251140" cy="251140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5719" rIns="45719" anchor="ctr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32" name="Circle"/>
          <p:cNvSpPr/>
          <p:nvPr/>
        </p:nvSpPr>
        <p:spPr>
          <a:xfrm>
            <a:off x="1769602" y="3216781"/>
            <a:ext cx="251140" cy="251140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5719" rIns="45719" anchor="ctr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33" name="Circle"/>
          <p:cNvSpPr/>
          <p:nvPr/>
        </p:nvSpPr>
        <p:spPr>
          <a:xfrm>
            <a:off x="2721486" y="3216781"/>
            <a:ext cx="251140" cy="251140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5719" rIns="45719" anchor="ctr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34" name="Circle"/>
          <p:cNvSpPr/>
          <p:nvPr/>
        </p:nvSpPr>
        <p:spPr>
          <a:xfrm>
            <a:off x="2262558" y="2586223"/>
            <a:ext cx="251140" cy="251140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5719" rIns="45719" anchor="ctr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cxnSp>
        <p:nvCxnSpPr>
          <p:cNvPr id="635" name="Connection Line"/>
          <p:cNvCxnSpPr>
            <a:stCxn id="630" idx="0"/>
            <a:endCxn id="632" idx="0"/>
          </p:cNvCxnSpPr>
          <p:nvPr/>
        </p:nvCxnSpPr>
        <p:spPr>
          <a:xfrm flipV="1">
            <a:off x="1394842" y="3342351"/>
            <a:ext cx="500331" cy="682878"/>
          </a:xfrm>
          <a:prstGeom prst="straightConnector1">
            <a:avLst/>
          </a:prstGeom>
          <a:ln w="25400">
            <a:solidFill>
              <a:schemeClr val="accent1"/>
            </a:solidFill>
            <a:tailEnd type="arrow"/>
          </a:ln>
        </p:spPr>
      </p:cxnSp>
      <p:cxnSp>
        <p:nvCxnSpPr>
          <p:cNvPr id="636" name="Connection Line"/>
          <p:cNvCxnSpPr>
            <a:stCxn id="631" idx="0"/>
            <a:endCxn id="632" idx="0"/>
          </p:cNvCxnSpPr>
          <p:nvPr/>
        </p:nvCxnSpPr>
        <p:spPr>
          <a:xfrm flipH="1" flipV="1">
            <a:off x="1895172" y="3342351"/>
            <a:ext cx="492957" cy="682878"/>
          </a:xfrm>
          <a:prstGeom prst="straightConnector1">
            <a:avLst/>
          </a:prstGeom>
          <a:ln w="25400">
            <a:solidFill>
              <a:schemeClr val="accent1"/>
            </a:solidFill>
            <a:tailEnd type="arrow"/>
          </a:ln>
        </p:spPr>
      </p:cxnSp>
      <p:cxnSp>
        <p:nvCxnSpPr>
          <p:cNvPr id="637" name="Connection Line"/>
          <p:cNvCxnSpPr>
            <a:stCxn id="632" idx="0"/>
            <a:endCxn id="634" idx="0"/>
          </p:cNvCxnSpPr>
          <p:nvPr/>
        </p:nvCxnSpPr>
        <p:spPr>
          <a:xfrm flipV="1">
            <a:off x="1895172" y="2711792"/>
            <a:ext cx="492957" cy="630560"/>
          </a:xfrm>
          <a:prstGeom prst="straightConnector1">
            <a:avLst/>
          </a:prstGeom>
          <a:ln w="25400">
            <a:solidFill>
              <a:schemeClr val="accent1"/>
            </a:solidFill>
            <a:tailEnd type="arrow"/>
          </a:ln>
        </p:spPr>
      </p:cxnSp>
      <p:cxnSp>
        <p:nvCxnSpPr>
          <p:cNvPr id="638" name="Connection Line"/>
          <p:cNvCxnSpPr>
            <a:stCxn id="634" idx="0"/>
            <a:endCxn id="633" idx="0"/>
          </p:cNvCxnSpPr>
          <p:nvPr/>
        </p:nvCxnSpPr>
        <p:spPr>
          <a:xfrm>
            <a:off x="2388128" y="2711792"/>
            <a:ext cx="458929" cy="630560"/>
          </a:xfrm>
          <a:prstGeom prst="straightConnector1">
            <a:avLst/>
          </a:prstGeom>
          <a:ln w="25400">
            <a:solidFill>
              <a:schemeClr val="accent1"/>
            </a:solidFill>
            <a:headEnd type="arrow"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9" name="Equation"/>
              <p:cNvSpPr txBox="1"/>
              <p:nvPr/>
            </p:nvSpPr>
            <p:spPr>
              <a:xfrm>
                <a:off x="681905" y="3236395"/>
                <a:ext cx="943052" cy="211913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=⟨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𝐰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⟩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639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905" y="3236395"/>
                <a:ext cx="943052" cy="211913"/>
              </a:xfrm>
              <a:prstGeom prst="rect">
                <a:avLst/>
              </a:prstGeom>
              <a:blipFill>
                <a:blip r:embed="rId3"/>
                <a:stretch>
                  <a:fillRect l="-6667" r="-16000" b="-72222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0" name="Equation"/>
              <p:cNvSpPr txBox="1"/>
              <p:nvPr/>
            </p:nvSpPr>
            <p:spPr>
              <a:xfrm>
                <a:off x="2334064" y="4327718"/>
                <a:ext cx="108129" cy="105614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𝐱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640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4064" y="4327718"/>
                <a:ext cx="108129" cy="105614"/>
              </a:xfrm>
              <a:prstGeom prst="rect">
                <a:avLst/>
              </a:prstGeom>
              <a:blipFill>
                <a:blip r:embed="rId4"/>
                <a:stretch>
                  <a:fillRect l="-44444" r="-66667" b="-155556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1" name="Equation"/>
              <p:cNvSpPr txBox="1"/>
              <p:nvPr/>
            </p:nvSpPr>
            <p:spPr>
              <a:xfrm>
                <a:off x="1316547" y="4326118"/>
                <a:ext cx="156592" cy="108815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𝐰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641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6547" y="4326118"/>
                <a:ext cx="156592" cy="108815"/>
              </a:xfrm>
              <a:prstGeom prst="rect">
                <a:avLst/>
              </a:prstGeom>
              <a:blipFill>
                <a:blip r:embed="rId5"/>
                <a:stretch>
                  <a:fillRect l="-38462" r="-46154" b="-155556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2" name="Equation"/>
              <p:cNvSpPr txBox="1"/>
              <p:nvPr/>
            </p:nvSpPr>
            <p:spPr>
              <a:xfrm>
                <a:off x="2795506" y="3566361"/>
                <a:ext cx="103100" cy="148134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642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5506" y="3566361"/>
                <a:ext cx="103100" cy="148134"/>
              </a:xfrm>
              <a:prstGeom prst="rect">
                <a:avLst/>
              </a:prstGeom>
              <a:blipFill>
                <a:blip r:embed="rId6"/>
                <a:stretch>
                  <a:fillRect l="-66667" r="-100000" b="-141667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3" name="Equation"/>
              <p:cNvSpPr txBox="1"/>
              <p:nvPr/>
            </p:nvSpPr>
            <p:spPr>
              <a:xfrm>
                <a:off x="1229300" y="2610065"/>
                <a:ext cx="871221" cy="203455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643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9300" y="2610065"/>
                <a:ext cx="871221" cy="203455"/>
              </a:xfrm>
              <a:prstGeom prst="rect">
                <a:avLst/>
              </a:prstGeom>
              <a:blipFill>
                <a:blip r:embed="rId7"/>
                <a:stretch>
                  <a:fillRect l="-8696" r="-20290" b="-70588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4" name="Circle"/>
          <p:cNvSpPr/>
          <p:nvPr/>
        </p:nvSpPr>
        <p:spPr>
          <a:xfrm>
            <a:off x="2262558" y="1952295"/>
            <a:ext cx="251140" cy="251140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5719" rIns="45719" anchor="ctr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cxnSp>
        <p:nvCxnSpPr>
          <p:cNvPr id="645" name="Connection Line"/>
          <p:cNvCxnSpPr>
            <a:stCxn id="634" idx="0"/>
            <a:endCxn id="644" idx="0"/>
          </p:cNvCxnSpPr>
          <p:nvPr/>
        </p:nvCxnSpPr>
        <p:spPr>
          <a:xfrm flipV="1">
            <a:off x="2388128" y="2077865"/>
            <a:ext cx="1" cy="633928"/>
          </a:xfrm>
          <a:prstGeom prst="straightConnector1">
            <a:avLst/>
          </a:prstGeom>
          <a:ln w="25400">
            <a:solidFill>
              <a:schemeClr val="accent1"/>
            </a:solidFill>
            <a:tailEnd type="arrow"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46" name="Equation"/>
              <p:cNvSpPr txBox="1"/>
              <p:nvPr/>
            </p:nvSpPr>
            <p:spPr>
              <a:xfrm>
                <a:off x="1601084" y="1971342"/>
                <a:ext cx="588176" cy="213047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646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1084" y="1971342"/>
                <a:ext cx="588176" cy="213047"/>
              </a:xfrm>
              <a:prstGeom prst="rect">
                <a:avLst/>
              </a:prstGeom>
              <a:blipFill>
                <a:blip r:embed="rId8"/>
                <a:stretch>
                  <a:fillRect l="-8511" r="-19149" b="-44444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7" name="Circle"/>
          <p:cNvSpPr/>
          <p:nvPr/>
        </p:nvSpPr>
        <p:spPr>
          <a:xfrm>
            <a:off x="4102166" y="3861469"/>
            <a:ext cx="251140" cy="251140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5719" rIns="45719" anchor="ctr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48" name="Circle"/>
          <p:cNvSpPr/>
          <p:nvPr/>
        </p:nvSpPr>
        <p:spPr>
          <a:xfrm>
            <a:off x="5095452" y="3861469"/>
            <a:ext cx="251140" cy="251140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5719" rIns="45719" anchor="ctr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49" name="Circle"/>
          <p:cNvSpPr/>
          <p:nvPr/>
        </p:nvSpPr>
        <p:spPr>
          <a:xfrm>
            <a:off x="4602496" y="3178592"/>
            <a:ext cx="251139" cy="251140"/>
          </a:xfrm>
          <a:prstGeom prst="ellipse">
            <a:avLst/>
          </a:prstGeom>
          <a:solidFill>
            <a:schemeClr val="accent2">
              <a:lumOff val="10931"/>
            </a:schemeClr>
          </a:solidFill>
          <a:ln w="25400">
            <a:solidFill>
              <a:schemeClr val="accent1"/>
            </a:solidFill>
          </a:ln>
        </p:spPr>
        <p:txBody>
          <a:bodyPr lIns="45719" rIns="45719" anchor="ctr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50" name="Circle"/>
          <p:cNvSpPr/>
          <p:nvPr/>
        </p:nvSpPr>
        <p:spPr>
          <a:xfrm>
            <a:off x="5554380" y="3178592"/>
            <a:ext cx="251140" cy="251140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5719" rIns="45719" anchor="ctr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51" name="Circle"/>
          <p:cNvSpPr/>
          <p:nvPr/>
        </p:nvSpPr>
        <p:spPr>
          <a:xfrm>
            <a:off x="5095452" y="2548034"/>
            <a:ext cx="251140" cy="251140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5719" rIns="45719" anchor="ctr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cxnSp>
        <p:nvCxnSpPr>
          <p:cNvPr id="652" name="Connection Line"/>
          <p:cNvCxnSpPr>
            <a:stCxn id="647" idx="0"/>
            <a:endCxn id="649" idx="0"/>
          </p:cNvCxnSpPr>
          <p:nvPr/>
        </p:nvCxnSpPr>
        <p:spPr>
          <a:xfrm flipV="1">
            <a:off x="4227736" y="3304162"/>
            <a:ext cx="500330" cy="682878"/>
          </a:xfrm>
          <a:prstGeom prst="straightConnector1">
            <a:avLst/>
          </a:prstGeom>
          <a:ln w="25400">
            <a:solidFill>
              <a:schemeClr val="accent1"/>
            </a:solidFill>
            <a:headEnd type="arrow"/>
          </a:ln>
        </p:spPr>
      </p:cxnSp>
      <p:cxnSp>
        <p:nvCxnSpPr>
          <p:cNvPr id="653" name="Connection Line"/>
          <p:cNvCxnSpPr>
            <a:stCxn id="648" idx="0"/>
            <a:endCxn id="649" idx="0"/>
          </p:cNvCxnSpPr>
          <p:nvPr/>
        </p:nvCxnSpPr>
        <p:spPr>
          <a:xfrm flipH="1" flipV="1">
            <a:off x="4728065" y="3304162"/>
            <a:ext cx="492958" cy="682878"/>
          </a:xfrm>
          <a:prstGeom prst="straightConnector1">
            <a:avLst/>
          </a:prstGeom>
          <a:ln w="25400">
            <a:solidFill>
              <a:schemeClr val="accent1"/>
            </a:solidFill>
          </a:ln>
        </p:spPr>
      </p:cxnSp>
      <p:cxnSp>
        <p:nvCxnSpPr>
          <p:cNvPr id="654" name="Connection Line"/>
          <p:cNvCxnSpPr>
            <a:stCxn id="649" idx="0"/>
            <a:endCxn id="651" idx="0"/>
          </p:cNvCxnSpPr>
          <p:nvPr/>
        </p:nvCxnSpPr>
        <p:spPr>
          <a:xfrm flipV="1">
            <a:off x="4728065" y="2673603"/>
            <a:ext cx="492958" cy="630560"/>
          </a:xfrm>
          <a:prstGeom prst="straightConnector1">
            <a:avLst/>
          </a:prstGeom>
          <a:ln w="25400">
            <a:solidFill>
              <a:schemeClr val="accent1"/>
            </a:solidFill>
            <a:headEnd type="arrow"/>
          </a:ln>
        </p:spPr>
      </p:cxnSp>
      <p:cxnSp>
        <p:nvCxnSpPr>
          <p:cNvPr id="655" name="Connection Line"/>
          <p:cNvCxnSpPr>
            <a:stCxn id="651" idx="0"/>
            <a:endCxn id="650" idx="0"/>
          </p:cNvCxnSpPr>
          <p:nvPr/>
        </p:nvCxnSpPr>
        <p:spPr>
          <a:xfrm>
            <a:off x="5221022" y="2673603"/>
            <a:ext cx="458929" cy="630560"/>
          </a:xfrm>
          <a:prstGeom prst="straightConnector1">
            <a:avLst/>
          </a:prstGeom>
          <a:ln w="25400">
            <a:solidFill>
              <a:schemeClr val="accent1"/>
            </a:solidFill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56" name="Equation"/>
              <p:cNvSpPr txBox="1"/>
              <p:nvPr/>
            </p:nvSpPr>
            <p:spPr>
              <a:xfrm>
                <a:off x="5050403" y="3084576"/>
                <a:ext cx="1715162" cy="491491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f>
                        <m:fPr>
                          <m:ctrlP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num>
                        <m:den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656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0403" y="3084576"/>
                <a:ext cx="1715162" cy="491491"/>
              </a:xfrm>
              <a:prstGeom prst="rect">
                <a:avLst/>
              </a:prstGeom>
              <a:blipFill>
                <a:blip r:embed="rId9"/>
                <a:stretch>
                  <a:fillRect l="-2941" t="-2500" r="-2206" b="-20000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7" name="Circle"/>
          <p:cNvSpPr/>
          <p:nvPr/>
        </p:nvSpPr>
        <p:spPr>
          <a:xfrm>
            <a:off x="5095452" y="1914107"/>
            <a:ext cx="251140" cy="251139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5719" rIns="45719" anchor="ctr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cxnSp>
        <p:nvCxnSpPr>
          <p:cNvPr id="658" name="Connection Line"/>
          <p:cNvCxnSpPr>
            <a:stCxn id="651" idx="0"/>
            <a:endCxn id="657" idx="0"/>
          </p:cNvCxnSpPr>
          <p:nvPr/>
        </p:nvCxnSpPr>
        <p:spPr>
          <a:xfrm flipV="1">
            <a:off x="5221022" y="2039676"/>
            <a:ext cx="1" cy="633928"/>
          </a:xfrm>
          <a:prstGeom prst="straightConnector1">
            <a:avLst/>
          </a:prstGeom>
          <a:ln w="25400">
            <a:solidFill>
              <a:schemeClr val="accent1"/>
            </a:solidFill>
            <a:headEnd type="arrow"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59" name="Equation"/>
              <p:cNvSpPr txBox="1"/>
              <p:nvPr/>
            </p:nvSpPr>
            <p:spPr>
              <a:xfrm>
                <a:off x="4067428" y="4296102"/>
                <a:ext cx="325883" cy="488748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𝐰</m:t>
                          </m:r>
                        </m:den>
                      </m:f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659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7428" y="4296102"/>
                <a:ext cx="325883" cy="488748"/>
              </a:xfrm>
              <a:prstGeom prst="rect">
                <a:avLst/>
              </a:prstGeom>
              <a:blipFill>
                <a:blip r:embed="rId10"/>
                <a:stretch>
                  <a:fillRect l="-18519" t="-2500" r="-11111" b="-20000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0" name="Equation"/>
              <p:cNvSpPr txBox="1"/>
              <p:nvPr/>
            </p:nvSpPr>
            <p:spPr>
              <a:xfrm>
                <a:off x="5618859" y="2429573"/>
                <a:ext cx="787096" cy="488062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660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8859" y="2429573"/>
                <a:ext cx="787096" cy="488062"/>
              </a:xfrm>
              <a:prstGeom prst="rect">
                <a:avLst/>
              </a:prstGeom>
              <a:blipFill>
                <a:blip r:embed="rId11"/>
                <a:stretch>
                  <a:fillRect l="-9524" r="-12698" b="-22500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1" name="Equation"/>
              <p:cNvSpPr txBox="1"/>
              <p:nvPr/>
            </p:nvSpPr>
            <p:spPr>
              <a:xfrm>
                <a:off x="4508077" y="4294502"/>
                <a:ext cx="1645191" cy="488062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f>
                        <m:fPr>
                          <m:ctrlP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den>
                      </m:f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sSup>
                        <m:sSupPr>
                          <m:ctrlP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𝐰</m:t>
                          </m:r>
                        </m:e>
                        <m:sup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661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8077" y="4294502"/>
                <a:ext cx="1645191" cy="488062"/>
              </a:xfrm>
              <a:prstGeom prst="rect">
                <a:avLst/>
              </a:prstGeom>
              <a:blipFill>
                <a:blip r:embed="rId12"/>
                <a:stretch>
                  <a:fillRect l="-3053" t="-2500" r="-4580" b="-20000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3" name="Connection Line"/>
          <p:cNvCxnSpPr>
            <a:stCxn id="630" idx="0"/>
            <a:endCxn id="647" idx="0"/>
          </p:cNvCxnSpPr>
          <p:nvPr/>
        </p:nvCxnSpPr>
        <p:spPr>
          <a:xfrm flipV="1">
            <a:off x="1394842" y="3987039"/>
            <a:ext cx="2832895" cy="38190"/>
          </a:xfrm>
          <a:prstGeom prst="straightConnector1">
            <a:avLst/>
          </a:prstGeom>
          <a:ln w="25400">
            <a:solidFill>
              <a:schemeClr val="accent1"/>
            </a:solidFill>
            <a:prstDash val="sysDot"/>
            <a:miter lim="400000"/>
            <a:tailEnd type="arrow"/>
          </a:ln>
        </p:spPr>
      </p:cxnSp>
      <p:cxnSp>
        <p:nvCxnSpPr>
          <p:cNvPr id="664" name="Connection Line"/>
          <p:cNvCxnSpPr>
            <a:cxnSpLocks/>
            <a:stCxn id="634" idx="0"/>
            <a:endCxn id="651" idx="0"/>
          </p:cNvCxnSpPr>
          <p:nvPr/>
        </p:nvCxnSpPr>
        <p:spPr>
          <a:xfrm flipV="1">
            <a:off x="2388128" y="2673603"/>
            <a:ext cx="2832895" cy="38190"/>
          </a:xfrm>
          <a:prstGeom prst="straightConnector1">
            <a:avLst/>
          </a:prstGeom>
          <a:ln w="25400">
            <a:solidFill>
              <a:schemeClr val="accent1"/>
            </a:solidFill>
            <a:prstDash val="sysDot"/>
            <a:miter lim="400000"/>
            <a:tailEnd type="arrow"/>
          </a:ln>
        </p:spPr>
      </p:cxnSp>
      <p:sp>
        <p:nvSpPr>
          <p:cNvPr id="665" name="Forward"/>
          <p:cNvSpPr txBox="1"/>
          <p:nvPr/>
        </p:nvSpPr>
        <p:spPr>
          <a:xfrm>
            <a:off x="1935933" y="1441769"/>
            <a:ext cx="553996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rPr lang="ja-JP" altLang="en-US"/>
              <a:t>正向</a:t>
            </a:r>
          </a:p>
          <a:p>
            <a:endParaRPr dirty="0"/>
          </a:p>
        </p:txBody>
      </p:sp>
      <p:sp>
        <p:nvSpPr>
          <p:cNvPr id="666" name="Backward"/>
          <p:cNvSpPr txBox="1"/>
          <p:nvPr/>
        </p:nvSpPr>
        <p:spPr>
          <a:xfrm>
            <a:off x="4749759" y="1441769"/>
            <a:ext cx="55399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rPr lang="ja-JP" altLang="en-US"/>
              <a:t>逆向</a:t>
            </a:r>
            <a:endParaRPr dirty="0"/>
          </a:p>
        </p:txBody>
      </p:sp>
      <p:sp>
        <p:nvSpPr>
          <p:cNvPr id="41" name="Assume">
            <a:extLst>
              <a:ext uri="{FF2B5EF4-FFF2-40B4-BE49-F238E27FC236}">
                <a16:creationId xmlns:a16="http://schemas.microsoft.com/office/drawing/2014/main" id="{6DBED575-DA6F-9843-A080-1E48EDA82AFF}"/>
              </a:ext>
            </a:extLst>
          </p:cNvPr>
          <p:cNvSpPr txBox="1"/>
          <p:nvPr/>
        </p:nvSpPr>
        <p:spPr>
          <a:xfrm>
            <a:off x="521416" y="812389"/>
            <a:ext cx="707884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000000"/>
                </a:solidFill>
              </a:defRPr>
            </a:lvl1pPr>
          </a:lstStyle>
          <a:p>
            <a:r>
              <a:rPr lang="ja-JP" altLang="en-US"/>
              <a:t>假设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01046886"/>
      </p:ext>
    </p:extLst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Reverse Accumulation Summar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ja-JP" altLang="en-US"/>
              <a:t>反向传播</a:t>
            </a:r>
            <a:r>
              <a:rPr lang="en-US" altLang="ja-JP" dirty="0"/>
              <a:t> Backpropagation</a:t>
            </a:r>
            <a:endParaRPr dirty="0"/>
          </a:p>
        </p:txBody>
      </p:sp>
      <p:sp>
        <p:nvSpPr>
          <p:cNvPr id="669" name="Build a computation graph…"/>
          <p:cNvSpPr txBox="1">
            <a:spLocks noGrp="1"/>
          </p:cNvSpPr>
          <p:nvPr>
            <p:ph type="body" sz="half" idx="1"/>
          </p:nvPr>
        </p:nvSpPr>
        <p:spPr>
          <a:xfrm>
            <a:off x="340592" y="1009331"/>
            <a:ext cx="8205304" cy="1838028"/>
          </a:xfrm>
          <a:prstGeom prst="rect">
            <a:avLst/>
          </a:prstGeom>
        </p:spPr>
        <p:txBody>
          <a:bodyPr/>
          <a:lstStyle/>
          <a:p>
            <a:r>
              <a:rPr lang="ja-JP" altLang="en-US"/>
              <a:t>创建一个计算图</a:t>
            </a:r>
            <a:endParaRPr lang="en-US" altLang="ja-JP" dirty="0"/>
          </a:p>
          <a:p>
            <a:r>
              <a:rPr lang="ja-JP" altLang="en-US"/>
              <a:t>正向</a:t>
            </a:r>
            <a:r>
              <a:rPr lang="zh-CN" altLang="en-US" dirty="0"/>
              <a:t>：</a:t>
            </a:r>
            <a:r>
              <a:rPr lang="ja-JP" altLang="en-US"/>
              <a:t>计算有向无环图</a:t>
            </a:r>
            <a:r>
              <a:rPr lang="zh-CN" altLang="en-US" dirty="0"/>
              <a:t>，</a:t>
            </a:r>
            <a:r>
              <a:rPr lang="ja-JP" altLang="en-US"/>
              <a:t>储存中间值</a:t>
            </a:r>
            <a:endParaRPr dirty="0"/>
          </a:p>
          <a:p>
            <a:r>
              <a:rPr lang="ja-JP" altLang="en-US"/>
              <a:t>反向</a:t>
            </a:r>
            <a:r>
              <a:rPr lang="zh-CN" altLang="en-US" dirty="0"/>
              <a:t>：</a:t>
            </a:r>
            <a:r>
              <a:rPr lang="ja-JP" altLang="en-US"/>
              <a:t>逆向计算有向无环图</a:t>
            </a:r>
            <a:endParaRPr dirty="0"/>
          </a:p>
          <a:p>
            <a:pPr lvl="1"/>
            <a:r>
              <a:rPr lang="ja-JP" altLang="en-US"/>
              <a:t>减少不需要的图</a:t>
            </a:r>
            <a:r>
              <a:rPr dirty="0"/>
              <a:t>   </a:t>
            </a:r>
          </a:p>
        </p:txBody>
      </p:sp>
      <p:grpSp>
        <p:nvGrpSpPr>
          <p:cNvPr id="694" name="Group"/>
          <p:cNvGrpSpPr/>
          <p:nvPr/>
        </p:nvGrpSpPr>
        <p:grpSpPr>
          <a:xfrm>
            <a:off x="972257" y="3124122"/>
            <a:ext cx="3505214" cy="1568506"/>
            <a:chOff x="0" y="0"/>
            <a:chExt cx="3505213" cy="1568505"/>
          </a:xfrm>
        </p:grpSpPr>
        <p:sp>
          <p:nvSpPr>
            <p:cNvPr id="670" name="Oval"/>
            <p:cNvSpPr/>
            <p:nvPr/>
          </p:nvSpPr>
          <p:spPr>
            <a:xfrm>
              <a:off x="0" y="1392391"/>
              <a:ext cx="194058" cy="176115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spcBef>
                  <a:spcPts val="900"/>
                </a:spcBef>
                <a:defRPr sz="4000" b="1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71" name="Oval"/>
            <p:cNvSpPr/>
            <p:nvPr/>
          </p:nvSpPr>
          <p:spPr>
            <a:xfrm>
              <a:off x="767524" y="1392391"/>
              <a:ext cx="194059" cy="176115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spcBef>
                  <a:spcPts val="900"/>
                </a:spcBef>
                <a:defRPr sz="4000" b="1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72" name="Oval"/>
            <p:cNvSpPr/>
            <p:nvPr/>
          </p:nvSpPr>
          <p:spPr>
            <a:xfrm>
              <a:off x="386610" y="913515"/>
              <a:ext cx="194059" cy="176115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spcBef>
                  <a:spcPts val="900"/>
                </a:spcBef>
                <a:defRPr sz="4000" b="1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73" name="Oval"/>
            <p:cNvSpPr/>
            <p:nvPr/>
          </p:nvSpPr>
          <p:spPr>
            <a:xfrm>
              <a:off x="1122143" y="913515"/>
              <a:ext cx="194059" cy="176115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spcBef>
                  <a:spcPts val="900"/>
                </a:spcBef>
                <a:defRPr sz="4000" b="1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74" name="Oval"/>
            <p:cNvSpPr/>
            <p:nvPr/>
          </p:nvSpPr>
          <p:spPr>
            <a:xfrm>
              <a:off x="767524" y="471329"/>
              <a:ext cx="194059" cy="176115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spcBef>
                  <a:spcPts val="900"/>
                </a:spcBef>
                <a:defRPr sz="4000" b="1">
                  <a:solidFill>
                    <a:srgbClr val="000000"/>
                  </a:solidFill>
                </a:defRPr>
              </a:pPr>
              <a:endParaRPr/>
            </a:p>
          </p:txBody>
        </p:sp>
        <p:cxnSp>
          <p:nvCxnSpPr>
            <p:cNvPr id="675" name="Connection Line"/>
            <p:cNvCxnSpPr>
              <a:stCxn id="670" idx="0"/>
              <a:endCxn id="672" idx="0"/>
            </p:cNvCxnSpPr>
            <p:nvPr/>
          </p:nvCxnSpPr>
          <p:spPr>
            <a:xfrm flipV="1">
              <a:off x="97028" y="1001572"/>
              <a:ext cx="386612" cy="478877"/>
            </a:xfrm>
            <a:prstGeom prst="straightConnector1">
              <a:avLst/>
            </a:prstGeom>
            <a:ln w="25400" cap="flat">
              <a:solidFill>
                <a:schemeClr val="accent1"/>
              </a:solidFill>
              <a:prstDash val="solid"/>
              <a:round/>
              <a:tailEnd type="arrow" w="med" len="med"/>
            </a:ln>
            <a:effectLst/>
          </p:spPr>
        </p:cxnSp>
        <p:cxnSp>
          <p:nvCxnSpPr>
            <p:cNvPr id="676" name="Connection Line"/>
            <p:cNvCxnSpPr>
              <a:stCxn id="671" idx="0"/>
              <a:endCxn id="672" idx="0"/>
            </p:cNvCxnSpPr>
            <p:nvPr/>
          </p:nvCxnSpPr>
          <p:spPr>
            <a:xfrm flipH="1" flipV="1">
              <a:off x="483639" y="1001572"/>
              <a:ext cx="380915" cy="478877"/>
            </a:xfrm>
            <a:prstGeom prst="straightConnector1">
              <a:avLst/>
            </a:prstGeom>
            <a:ln w="25400" cap="flat">
              <a:solidFill>
                <a:schemeClr val="accent1"/>
              </a:solidFill>
              <a:prstDash val="solid"/>
              <a:round/>
              <a:tailEnd type="arrow" w="med" len="med"/>
            </a:ln>
            <a:effectLst/>
          </p:spPr>
        </p:cxnSp>
        <p:cxnSp>
          <p:nvCxnSpPr>
            <p:cNvPr id="677" name="Connection Line"/>
            <p:cNvCxnSpPr>
              <a:stCxn id="672" idx="0"/>
              <a:endCxn id="674" idx="0"/>
            </p:cNvCxnSpPr>
            <p:nvPr/>
          </p:nvCxnSpPr>
          <p:spPr>
            <a:xfrm flipV="1">
              <a:off x="483639" y="559386"/>
              <a:ext cx="380915" cy="442187"/>
            </a:xfrm>
            <a:prstGeom prst="straightConnector1">
              <a:avLst/>
            </a:prstGeom>
            <a:ln w="25400" cap="flat">
              <a:solidFill>
                <a:schemeClr val="accent1"/>
              </a:solidFill>
              <a:prstDash val="solid"/>
              <a:round/>
              <a:tailEnd type="arrow" w="med" len="med"/>
            </a:ln>
            <a:effectLst/>
          </p:spPr>
        </p:cxnSp>
        <p:cxnSp>
          <p:nvCxnSpPr>
            <p:cNvPr id="678" name="Connection Line"/>
            <p:cNvCxnSpPr>
              <a:stCxn id="674" idx="0"/>
              <a:endCxn id="673" idx="0"/>
            </p:cNvCxnSpPr>
            <p:nvPr/>
          </p:nvCxnSpPr>
          <p:spPr>
            <a:xfrm>
              <a:off x="864553" y="559386"/>
              <a:ext cx="354620" cy="442187"/>
            </a:xfrm>
            <a:prstGeom prst="straightConnector1">
              <a:avLst/>
            </a:prstGeom>
            <a:ln w="25400" cap="flat">
              <a:solidFill>
                <a:schemeClr val="accent1"/>
              </a:solidFill>
              <a:prstDash val="solid"/>
              <a:round/>
              <a:headEnd type="arrow" w="med" len="med"/>
            </a:ln>
            <a:effectLst/>
          </p:spPr>
        </p:cxnSp>
        <p:sp>
          <p:nvSpPr>
            <p:cNvPr id="679" name="Oval"/>
            <p:cNvSpPr/>
            <p:nvPr/>
          </p:nvSpPr>
          <p:spPr>
            <a:xfrm>
              <a:off x="767524" y="26780"/>
              <a:ext cx="194059" cy="176115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spcBef>
                  <a:spcPts val="900"/>
                </a:spcBef>
                <a:defRPr sz="4000" b="1">
                  <a:solidFill>
                    <a:srgbClr val="000000"/>
                  </a:solidFill>
                </a:defRPr>
              </a:pPr>
              <a:endParaRPr/>
            </a:p>
          </p:txBody>
        </p:sp>
        <p:cxnSp>
          <p:nvCxnSpPr>
            <p:cNvPr id="680" name="Connection Line"/>
            <p:cNvCxnSpPr>
              <a:stCxn id="674" idx="0"/>
              <a:endCxn id="679" idx="0"/>
            </p:cNvCxnSpPr>
            <p:nvPr/>
          </p:nvCxnSpPr>
          <p:spPr>
            <a:xfrm flipV="1">
              <a:off x="864553" y="114837"/>
              <a:ext cx="1" cy="444550"/>
            </a:xfrm>
            <a:prstGeom prst="straightConnector1">
              <a:avLst/>
            </a:prstGeom>
            <a:ln w="25400" cap="flat">
              <a:solidFill>
                <a:schemeClr val="accent1"/>
              </a:solidFill>
              <a:prstDash val="solid"/>
              <a:round/>
              <a:tailEnd type="arrow" w="med" len="med"/>
            </a:ln>
            <a:effectLst/>
          </p:spPr>
        </p:cxnSp>
        <p:sp>
          <p:nvSpPr>
            <p:cNvPr id="681" name="Oval"/>
            <p:cNvSpPr/>
            <p:nvPr/>
          </p:nvSpPr>
          <p:spPr>
            <a:xfrm>
              <a:off x="2189011" y="1365610"/>
              <a:ext cx="194059" cy="176115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spcBef>
                  <a:spcPts val="900"/>
                </a:spcBef>
                <a:defRPr sz="4000" b="1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82" name="Oval"/>
            <p:cNvSpPr/>
            <p:nvPr/>
          </p:nvSpPr>
          <p:spPr>
            <a:xfrm>
              <a:off x="2956535" y="1365610"/>
              <a:ext cx="194059" cy="176115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chemeClr val="accent6">
                  <a:lumOff val="10000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spcBef>
                  <a:spcPts val="900"/>
                </a:spcBef>
                <a:defRPr sz="4000" b="1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83" name="Oval"/>
            <p:cNvSpPr/>
            <p:nvPr/>
          </p:nvSpPr>
          <p:spPr>
            <a:xfrm>
              <a:off x="2575622" y="886735"/>
              <a:ext cx="194059" cy="176115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spcBef>
                  <a:spcPts val="900"/>
                </a:spcBef>
                <a:defRPr sz="4000" b="1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84" name="Oval"/>
            <p:cNvSpPr/>
            <p:nvPr/>
          </p:nvSpPr>
          <p:spPr>
            <a:xfrm>
              <a:off x="3311155" y="886735"/>
              <a:ext cx="194059" cy="176115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chemeClr val="accent6">
                  <a:lumOff val="10000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spcBef>
                  <a:spcPts val="900"/>
                </a:spcBef>
                <a:defRPr sz="4000" b="1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85" name="Oval"/>
            <p:cNvSpPr/>
            <p:nvPr/>
          </p:nvSpPr>
          <p:spPr>
            <a:xfrm>
              <a:off x="2956535" y="444549"/>
              <a:ext cx="194059" cy="176115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spcBef>
                  <a:spcPts val="900"/>
                </a:spcBef>
                <a:defRPr sz="4000" b="1">
                  <a:solidFill>
                    <a:srgbClr val="000000"/>
                  </a:solidFill>
                </a:defRPr>
              </a:pPr>
              <a:endParaRPr/>
            </a:p>
          </p:txBody>
        </p:sp>
        <p:cxnSp>
          <p:nvCxnSpPr>
            <p:cNvPr id="686" name="Connection Line"/>
            <p:cNvCxnSpPr>
              <a:stCxn id="681" idx="0"/>
              <a:endCxn id="683" idx="0"/>
            </p:cNvCxnSpPr>
            <p:nvPr/>
          </p:nvCxnSpPr>
          <p:spPr>
            <a:xfrm flipV="1">
              <a:off x="2286040" y="974792"/>
              <a:ext cx="386612" cy="478876"/>
            </a:xfrm>
            <a:prstGeom prst="straightConnector1">
              <a:avLst/>
            </a:prstGeom>
            <a:ln w="25400" cap="flat">
              <a:solidFill>
                <a:schemeClr val="accent1"/>
              </a:solidFill>
              <a:prstDash val="solid"/>
              <a:round/>
              <a:headEnd type="arrow" w="med" len="med"/>
            </a:ln>
            <a:effectLst/>
          </p:spPr>
        </p:cxnSp>
        <p:cxnSp>
          <p:nvCxnSpPr>
            <p:cNvPr id="687" name="Connection Line"/>
            <p:cNvCxnSpPr>
              <a:stCxn id="682" idx="0"/>
              <a:endCxn id="683" idx="0"/>
            </p:cNvCxnSpPr>
            <p:nvPr/>
          </p:nvCxnSpPr>
          <p:spPr>
            <a:xfrm flipH="1" flipV="1">
              <a:off x="2672651" y="974792"/>
              <a:ext cx="380914" cy="478876"/>
            </a:xfrm>
            <a:prstGeom prst="straightConnector1">
              <a:avLst/>
            </a:prstGeom>
            <a:ln w="25400" cap="flat">
              <a:solidFill>
                <a:schemeClr val="accent6">
                  <a:lumOff val="10000"/>
                </a:schemeClr>
              </a:solidFill>
              <a:prstDash val="solid"/>
              <a:round/>
            </a:ln>
            <a:effectLst/>
          </p:spPr>
        </p:cxnSp>
        <p:cxnSp>
          <p:nvCxnSpPr>
            <p:cNvPr id="688" name="Connection Line"/>
            <p:cNvCxnSpPr>
              <a:stCxn id="683" idx="0"/>
              <a:endCxn id="685" idx="0"/>
            </p:cNvCxnSpPr>
            <p:nvPr/>
          </p:nvCxnSpPr>
          <p:spPr>
            <a:xfrm flipV="1">
              <a:off x="2672651" y="532606"/>
              <a:ext cx="380914" cy="442187"/>
            </a:xfrm>
            <a:prstGeom prst="straightConnector1">
              <a:avLst/>
            </a:prstGeom>
            <a:ln w="25400" cap="flat">
              <a:solidFill>
                <a:schemeClr val="accent1"/>
              </a:solidFill>
              <a:prstDash val="solid"/>
              <a:round/>
              <a:headEnd type="arrow" w="med" len="med"/>
            </a:ln>
            <a:effectLst/>
          </p:spPr>
        </p:cxnSp>
        <p:cxnSp>
          <p:nvCxnSpPr>
            <p:cNvPr id="689" name="Connection Line"/>
            <p:cNvCxnSpPr>
              <a:stCxn id="685" idx="0"/>
              <a:endCxn id="684" idx="0"/>
            </p:cNvCxnSpPr>
            <p:nvPr/>
          </p:nvCxnSpPr>
          <p:spPr>
            <a:xfrm>
              <a:off x="3053564" y="532606"/>
              <a:ext cx="354621" cy="442187"/>
            </a:xfrm>
            <a:prstGeom prst="straightConnector1">
              <a:avLst/>
            </a:prstGeom>
            <a:ln w="25400" cap="flat">
              <a:solidFill>
                <a:schemeClr val="accent6">
                  <a:lumOff val="10000"/>
                </a:schemeClr>
              </a:solidFill>
              <a:prstDash val="solid"/>
              <a:round/>
            </a:ln>
            <a:effectLst/>
          </p:spPr>
        </p:cxnSp>
        <p:sp>
          <p:nvSpPr>
            <p:cNvPr id="690" name="Oval"/>
            <p:cNvSpPr/>
            <p:nvPr/>
          </p:nvSpPr>
          <p:spPr>
            <a:xfrm>
              <a:off x="2956535" y="0"/>
              <a:ext cx="194059" cy="176114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spcBef>
                  <a:spcPts val="900"/>
                </a:spcBef>
                <a:defRPr sz="4000" b="1">
                  <a:solidFill>
                    <a:srgbClr val="000000"/>
                  </a:solidFill>
                </a:defRPr>
              </a:pPr>
              <a:endParaRPr/>
            </a:p>
          </p:txBody>
        </p:sp>
        <p:cxnSp>
          <p:nvCxnSpPr>
            <p:cNvPr id="691" name="Connection Line"/>
            <p:cNvCxnSpPr>
              <a:stCxn id="685" idx="0"/>
              <a:endCxn id="690" idx="0"/>
            </p:cNvCxnSpPr>
            <p:nvPr/>
          </p:nvCxnSpPr>
          <p:spPr>
            <a:xfrm flipV="1">
              <a:off x="3053564" y="88056"/>
              <a:ext cx="1" cy="444551"/>
            </a:xfrm>
            <a:prstGeom prst="straightConnector1">
              <a:avLst/>
            </a:prstGeom>
            <a:ln w="25400" cap="flat">
              <a:solidFill>
                <a:schemeClr val="accent1"/>
              </a:solidFill>
              <a:prstDash val="solid"/>
              <a:round/>
              <a:headEnd type="arrow" w="med" len="med"/>
            </a:ln>
            <a:effectLst/>
          </p:spPr>
        </p:cxnSp>
        <p:cxnSp>
          <p:nvCxnSpPr>
            <p:cNvPr id="692" name="Connection Line"/>
            <p:cNvCxnSpPr>
              <a:stCxn id="670" idx="0"/>
              <a:endCxn id="681" idx="0"/>
            </p:cNvCxnSpPr>
            <p:nvPr/>
          </p:nvCxnSpPr>
          <p:spPr>
            <a:xfrm flipV="1">
              <a:off x="97028" y="1453667"/>
              <a:ext cx="2189013" cy="26782"/>
            </a:xfrm>
            <a:prstGeom prst="straightConnector1">
              <a:avLst/>
            </a:prstGeom>
            <a:ln w="25400" cap="flat">
              <a:solidFill>
                <a:schemeClr val="accent1"/>
              </a:solidFill>
              <a:prstDash val="sysDot"/>
              <a:miter lim="400000"/>
              <a:tailEnd type="arrow" w="med" len="med"/>
            </a:ln>
            <a:effectLst/>
          </p:spPr>
        </p:cxnSp>
        <p:cxnSp>
          <p:nvCxnSpPr>
            <p:cNvPr id="693" name="Connection Line"/>
            <p:cNvCxnSpPr>
              <a:stCxn id="674" idx="0"/>
              <a:endCxn id="685" idx="0"/>
            </p:cNvCxnSpPr>
            <p:nvPr/>
          </p:nvCxnSpPr>
          <p:spPr>
            <a:xfrm flipV="1">
              <a:off x="864553" y="532606"/>
              <a:ext cx="2189012" cy="26781"/>
            </a:xfrm>
            <a:prstGeom prst="straightConnector1">
              <a:avLst/>
            </a:prstGeom>
            <a:ln w="25400" cap="flat">
              <a:solidFill>
                <a:schemeClr val="accent1"/>
              </a:solidFill>
              <a:prstDash val="sysDot"/>
              <a:miter lim="400000"/>
              <a:tailEnd type="arrow" w="med" len="med"/>
            </a:ln>
            <a:effectLst/>
          </p:spPr>
        </p:cxnSp>
      </p:grpSp>
      <p:sp>
        <p:nvSpPr>
          <p:cNvPr id="695" name="Forward"/>
          <p:cNvSpPr txBox="1"/>
          <p:nvPr/>
        </p:nvSpPr>
        <p:spPr>
          <a:xfrm>
            <a:off x="630245" y="3196013"/>
            <a:ext cx="553996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rPr lang="ja-JP" altLang="en-US"/>
              <a:t>正向</a:t>
            </a:r>
          </a:p>
          <a:p>
            <a:endParaRPr dirty="0"/>
          </a:p>
        </p:txBody>
      </p:sp>
      <p:sp>
        <p:nvSpPr>
          <p:cNvPr id="696" name="Backward"/>
          <p:cNvSpPr txBox="1"/>
          <p:nvPr/>
        </p:nvSpPr>
        <p:spPr>
          <a:xfrm>
            <a:off x="2806131" y="3196013"/>
            <a:ext cx="55399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rPr lang="ja-JP" altLang="en-US"/>
              <a:t>逆向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90928482"/>
      </p:ext>
    </p:extLst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Basic…"/>
          <p:cNvSpPr txBox="1">
            <a:spLocks noGrp="1"/>
          </p:cNvSpPr>
          <p:nvPr>
            <p:ph type="title"/>
          </p:nvPr>
        </p:nvSpPr>
        <p:spPr>
          <a:xfrm>
            <a:off x="396393" y="1801624"/>
            <a:ext cx="7772401" cy="1540252"/>
          </a:xfrm>
          <a:prstGeom prst="rect">
            <a:avLst/>
          </a:prstGeom>
        </p:spPr>
        <p:txBody>
          <a:bodyPr/>
          <a:lstStyle/>
          <a:p>
            <a:r>
              <a:rPr lang="ja-JP" altLang="en-US"/>
              <a:t>优化</a:t>
            </a:r>
            <a:r>
              <a:rPr lang="zh-CN" altLang="en-US" dirty="0"/>
              <a:t>器</a:t>
            </a:r>
            <a:br>
              <a:rPr lang="en-US" altLang="zh-CN" dirty="0"/>
            </a:br>
            <a:r>
              <a:rPr lang="en-US" altLang="zh-CN" dirty="0"/>
              <a:t>Optimizer</a:t>
            </a:r>
            <a:endParaRPr dirty="0"/>
          </a:p>
        </p:txBody>
      </p:sp>
      <p:pic>
        <p:nvPicPr>
          <p:cNvPr id="235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9981" y="656260"/>
            <a:ext cx="4578157" cy="383098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572687829"/>
      </p:ext>
    </p:extLst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radient Descen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梯度下降</a:t>
            </a:r>
            <a:r>
              <a:rPr lang="en-US" altLang="ja-JP" dirty="0"/>
              <a:t> Gradient Descent</a:t>
            </a:r>
            <a:r>
              <a:rPr lang="ja-JP" altLang="en-US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8" name="Choose a staring point…"/>
              <p:cNvSpPr txBox="1">
                <a:spLocks noGrp="1"/>
              </p:cNvSpPr>
              <p:nvPr>
                <p:ph type="body" idx="1"/>
              </p:nvPr>
            </p:nvSpPr>
            <p:spPr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:r>
                  <a:rPr lang="ja-JP" altLang="en-US"/>
                  <a:t>选择一个起点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i="1">
                            <a:latin typeface="Cambria Math" panose="02040503050406030204" pitchFamily="18" charset="0"/>
                          </a:rPr>
                          <m:t>𝐰</m:t>
                        </m:r>
                      </m:e>
                      <m:sub>
                        <m:r>
                          <a:rPr lang="ar-AE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altLang="ja-JP" dirty="0"/>
              </a:p>
              <a:p>
                <a:r>
                  <a:rPr lang="ja-JP" altLang="en-US"/>
                  <a:t>重复更新权重</a:t>
                </a:r>
                <a:r>
                  <a:rPr lang="zh-CN" altLang="en-US" dirty="0"/>
                  <a:t> </a:t>
                </a:r>
                <a:r>
                  <a:rPr lang="en-US" dirty="0"/>
                  <a:t>t = 1,2,3</a:t>
                </a:r>
                <a:endParaRPr i="1" dirty="0"/>
              </a:p>
              <a:p>
                <a:pPr lvl="1"/>
                <a:endParaRPr i="1" dirty="0"/>
              </a:p>
              <a:p>
                <a:pPr lvl="1"/>
                <a:endParaRPr lang="en-US" i="1" dirty="0"/>
              </a:p>
              <a:p>
                <a:pPr lvl="1"/>
                <a:endParaRPr i="1" dirty="0"/>
              </a:p>
              <a:p>
                <a:pPr lvl="1"/>
                <a:r>
                  <a:rPr lang="ja-JP" altLang="en-US"/>
                  <a:t>梯度</a:t>
                </a:r>
                <a:r>
                  <a:rPr lang="zh-CN" altLang="en-US" dirty="0"/>
                  <a:t>：</a:t>
                </a:r>
                <a:r>
                  <a:rPr dirty="0"/>
                  <a:t> </a:t>
                </a:r>
                <a:r>
                  <a:rPr lang="zh-CN" altLang="en-US" dirty="0"/>
                  <a:t>更新权重</a:t>
                </a:r>
                <a:r>
                  <a:rPr lang="ja-JP" altLang="en-US"/>
                  <a:t>的方向</a:t>
                </a:r>
                <a:endParaRPr dirty="0"/>
              </a:p>
              <a:p>
                <a:pPr lvl="1"/>
                <a:r>
                  <a:rPr lang="ja-JP" altLang="en-US"/>
                  <a:t>学习率</a:t>
                </a:r>
                <a:r>
                  <a:rPr lang="zh-CN" altLang="en-US" dirty="0"/>
                  <a:t>：</a:t>
                </a:r>
                <a:r>
                  <a:rPr lang="ja-JP" altLang="en-US"/>
                  <a:t> 一个超参数指定</a:t>
                </a:r>
                <a:r>
                  <a:rPr lang="zh-CN" altLang="en-US" dirty="0"/>
                  <a:t> </a:t>
                </a:r>
                <a:r>
                  <a:rPr lang="ja-JP" altLang="en-US"/>
                  <a:t>每梯度的步长</a:t>
                </a:r>
                <a:endParaRPr dirty="0"/>
              </a:p>
            </p:txBody>
          </p:sp>
        </mc:Choice>
        <mc:Fallback xmlns="">
          <p:sp>
            <p:nvSpPr>
              <p:cNvPr id="238" name="Choose a staring point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prstGeom prst="rect">
                <a:avLst/>
              </a:prstGeom>
              <a:blipFill>
                <a:blip r:embed="rId2"/>
                <a:stretch>
                  <a:fillRect l="-1546" t="-106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9" name="Equation"/>
          <p:cNvSpPr txBox="1"/>
          <p:nvPr/>
        </p:nvSpPr>
        <p:spPr>
          <a:xfrm>
            <a:off x="3837658" y="1195516"/>
            <a:ext cx="65" cy="307777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defRPr>
                <a:solidFill>
                  <a:srgbClr val="000000"/>
                </a:solidFill>
              </a:defRPr>
            </a:pPr>
            <a:endParaRPr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0" name="Equation"/>
              <p:cNvSpPr txBox="1"/>
              <p:nvPr/>
            </p:nvSpPr>
            <p:spPr>
              <a:xfrm>
                <a:off x="1363465" y="2096604"/>
                <a:ext cx="2471928" cy="722536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𝐰</m:t>
                          </m:r>
                        </m:e>
                        <m:sub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𝐰</m:t>
                          </m:r>
                        </m:e>
                        <m:sub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ℓ</m:t>
                          </m:r>
                        </m:num>
                        <m:den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𝐰</m:t>
                              </m:r>
                            </m:e>
                            <m:sub>
                              <m:r>
                                <a:rPr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sz="2400"/>
              </a:p>
            </p:txBody>
          </p:sp>
        </mc:Choice>
        <mc:Fallback xmlns="">
          <p:sp>
            <p:nvSpPr>
              <p:cNvPr id="240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3465" y="2096604"/>
                <a:ext cx="2471928" cy="722536"/>
              </a:xfrm>
              <a:prstGeom prst="rect">
                <a:avLst/>
              </a:prstGeom>
              <a:blipFill>
                <a:blip r:embed="rId3"/>
                <a:stretch>
                  <a:fillRect l="-2551" r="-14796" b="-13793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54" name="Group"/>
          <p:cNvGrpSpPr/>
          <p:nvPr/>
        </p:nvGrpSpPr>
        <p:grpSpPr>
          <a:xfrm>
            <a:off x="5504494" y="1075155"/>
            <a:ext cx="3466979" cy="1952911"/>
            <a:chOff x="0" y="0"/>
            <a:chExt cx="3466978" cy="1952910"/>
          </a:xfrm>
        </p:grpSpPr>
        <p:sp>
          <p:nvSpPr>
            <p:cNvPr id="241" name="Circle"/>
            <p:cNvSpPr/>
            <p:nvPr/>
          </p:nvSpPr>
          <p:spPr>
            <a:xfrm>
              <a:off x="2289513" y="135733"/>
              <a:ext cx="101008" cy="106217"/>
            </a:xfrm>
            <a:prstGeom prst="ellipse">
              <a:avLst/>
            </a:prstGeom>
            <a:solidFill>
              <a:schemeClr val="accent2">
                <a:lumOff val="10931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spcBef>
                  <a:spcPts val="900"/>
                </a:spcBef>
                <a:defRPr sz="4000" b="1">
                  <a:solidFill>
                    <a:srgbClr val="000000"/>
                  </a:solidFill>
                </a:defRPr>
              </a:pPr>
              <a:endParaRPr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2" name="Equation"/>
                <p:cNvSpPr txBox="1"/>
                <p:nvPr/>
              </p:nvSpPr>
              <p:spPr>
                <a:xfrm>
                  <a:off x="2393312" y="79340"/>
                  <a:ext cx="316283" cy="219960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txBody>
                <a:bodyPr wrap="none" lIns="0" tIns="0" rIns="0" bIns="0">
                  <a:spAutoFit/>
                </a:bodyPr>
                <a:lstStyle/>
                <a:p>
                  <a:pPr defTabSz="914400" latinLnBrk="1">
                    <a:defRPr>
                      <a:solidFill>
                        <a:srgbClr val="000000"/>
                      </a:solidFill>
                    </a:defRPr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𝐰</m:t>
                            </m:r>
                          </m:e>
                          <m:sub>
                            <m:r>
                              <a:rPr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sz="2400"/>
                </a:p>
              </p:txBody>
            </p:sp>
          </mc:Choice>
          <mc:Fallback xmlns="">
            <p:sp>
              <p:nvSpPr>
                <p:cNvPr id="242" name="Equation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93312" y="79340"/>
                  <a:ext cx="316283" cy="219960"/>
                </a:xfrm>
                <a:prstGeom prst="rect">
                  <a:avLst/>
                </a:prstGeom>
                <a:blipFill>
                  <a:blip r:embed="rId4"/>
                  <a:stretch>
                    <a:fillRect l="-23077" r="-34615" b="-88889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53" name="Group"/>
            <p:cNvGrpSpPr/>
            <p:nvPr/>
          </p:nvGrpSpPr>
          <p:grpSpPr>
            <a:xfrm>
              <a:off x="-1" y="-1"/>
              <a:ext cx="3466980" cy="1952911"/>
              <a:chOff x="0" y="0"/>
              <a:chExt cx="3466978" cy="1952910"/>
            </a:xfrm>
          </p:grpSpPr>
          <p:grpSp>
            <p:nvGrpSpPr>
              <p:cNvPr id="246" name="Group"/>
              <p:cNvGrpSpPr/>
              <p:nvPr/>
            </p:nvGrpSpPr>
            <p:grpSpPr>
              <a:xfrm rot="20853261">
                <a:off x="99378" y="337149"/>
                <a:ext cx="3268222" cy="1278612"/>
                <a:chOff x="0" y="0"/>
                <a:chExt cx="3268220" cy="1278610"/>
              </a:xfrm>
            </p:grpSpPr>
            <p:sp>
              <p:nvSpPr>
                <p:cNvPr id="243" name="Oval"/>
                <p:cNvSpPr/>
                <p:nvPr/>
              </p:nvSpPr>
              <p:spPr>
                <a:xfrm>
                  <a:off x="1015555" y="403246"/>
                  <a:ext cx="1237110" cy="469639"/>
                </a:xfrm>
                <a:prstGeom prst="ellipse">
                  <a:avLst/>
                </a:prstGeom>
                <a:solidFill>
                  <a:srgbClr val="FFFFFF"/>
                </a:solidFill>
                <a:ln w="25400" cap="flat">
                  <a:solidFill>
                    <a:schemeClr val="accent3"/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>
                    <a:spcBef>
                      <a:spcPts val="900"/>
                    </a:spcBef>
                    <a:defRPr sz="4000" b="1"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  <p:sp>
              <p:nvSpPr>
                <p:cNvPr id="244" name="Oval"/>
                <p:cNvSpPr/>
                <p:nvPr/>
              </p:nvSpPr>
              <p:spPr>
                <a:xfrm>
                  <a:off x="472942" y="197257"/>
                  <a:ext cx="2322336" cy="881617"/>
                </a:xfrm>
                <a:prstGeom prst="ellipse">
                  <a:avLst/>
                </a:prstGeom>
                <a:noFill/>
                <a:ln w="25400" cap="flat">
                  <a:solidFill>
                    <a:schemeClr val="accent3"/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>
                    <a:spcBef>
                      <a:spcPts val="900"/>
                    </a:spcBef>
                    <a:defRPr sz="4000" b="1"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  <p:sp>
              <p:nvSpPr>
                <p:cNvPr id="245" name="Oval"/>
                <p:cNvSpPr/>
                <p:nvPr/>
              </p:nvSpPr>
              <p:spPr>
                <a:xfrm>
                  <a:off x="0" y="0"/>
                  <a:ext cx="3268221" cy="1278611"/>
                </a:xfrm>
                <a:prstGeom prst="ellipse">
                  <a:avLst/>
                </a:prstGeom>
                <a:noFill/>
                <a:ln w="25400" cap="flat">
                  <a:solidFill>
                    <a:schemeClr val="accent3"/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>
                    <a:spcBef>
                      <a:spcPts val="900"/>
                    </a:spcBef>
                    <a:defRPr sz="4000" b="1"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</p:grpSp>
          <p:sp>
            <p:nvSpPr>
              <p:cNvPr id="247" name="Circle"/>
              <p:cNvSpPr/>
              <p:nvPr/>
            </p:nvSpPr>
            <p:spPr>
              <a:xfrm>
                <a:off x="2217438" y="526454"/>
                <a:ext cx="101008" cy="106216"/>
              </a:xfrm>
              <a:prstGeom prst="ellipse">
                <a:avLst/>
              </a:prstGeom>
              <a:solidFill>
                <a:schemeClr val="accent2">
                  <a:lumOff val="10931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spcBef>
                    <a:spcPts val="900"/>
                  </a:spcBef>
                  <a:defRPr sz="4000" b="1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255" name="Connection Line"/>
              <p:cNvSpPr/>
              <p:nvPr/>
            </p:nvSpPr>
            <p:spPr>
              <a:xfrm>
                <a:off x="2277560" y="188841"/>
                <a:ext cx="62457" cy="33858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21600" y="0"/>
                    </a:lnTo>
                  </a:path>
                </a:pathLst>
              </a:custGeom>
              <a:noFill/>
              <a:ln w="25400" cap="flat">
                <a:solidFill>
                  <a:schemeClr val="accent1"/>
                </a:solidFill>
                <a:prstDash val="solid"/>
                <a:round/>
                <a:headEnd type="arrow" w="med" len="med"/>
              </a:ln>
              <a:effectLst/>
            </p:spPr>
            <p:txBody>
              <a:bodyPr/>
              <a:lstStyle/>
              <a:p>
                <a:endParaRPr/>
              </a:p>
            </p:txBody>
          </p:sp>
          <p:sp>
            <p:nvSpPr>
              <p:cNvPr id="249" name="Circle"/>
              <p:cNvSpPr/>
              <p:nvPr/>
            </p:nvSpPr>
            <p:spPr>
              <a:xfrm>
                <a:off x="2061909" y="810959"/>
                <a:ext cx="101007" cy="106217"/>
              </a:xfrm>
              <a:prstGeom prst="ellipse">
                <a:avLst/>
              </a:prstGeom>
              <a:solidFill>
                <a:schemeClr val="accent2">
                  <a:lumOff val="10931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spcBef>
                    <a:spcPts val="900"/>
                  </a:spcBef>
                  <a:defRPr sz="4000" b="1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cxnSp>
            <p:nvCxnSpPr>
              <p:cNvPr id="250" name="Connection Line"/>
              <p:cNvCxnSpPr>
                <a:stCxn id="249" idx="0"/>
                <a:endCxn id="247" idx="0"/>
              </p:cNvCxnSpPr>
              <p:nvPr/>
            </p:nvCxnSpPr>
            <p:spPr>
              <a:xfrm flipV="1">
                <a:off x="2112412" y="579562"/>
                <a:ext cx="155531" cy="284506"/>
              </a:xfrm>
              <a:prstGeom prst="straightConnector1">
                <a:avLst/>
              </a:prstGeom>
              <a:ln w="25400" cap="flat">
                <a:solidFill>
                  <a:schemeClr val="accent1"/>
                </a:solidFill>
                <a:prstDash val="solid"/>
                <a:round/>
                <a:headEnd type="arrow" w="med" len="med"/>
              </a:ln>
              <a:effectLst/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1" name="Equation"/>
                  <p:cNvSpPr txBox="1"/>
                  <p:nvPr/>
                </p:nvSpPr>
                <p:spPr>
                  <a:xfrm>
                    <a:off x="2356625" y="541628"/>
                    <a:ext cx="298538" cy="216930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</p:spPr>
                <p:txBody>
                  <a:bodyPr wrap="none" lIns="0" tIns="0" rIns="0" bIns="0">
                    <a:spAutoFit/>
                  </a:bodyPr>
                  <a:lstStyle/>
                  <a:p>
                    <a:pPr defTabSz="914400" latinLnBrk="1">
                      <a:defRPr>
                        <a:solidFill>
                          <a:srgbClr val="000000"/>
                        </a:solidFill>
                      </a:defRPr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𝐰</m:t>
                              </m:r>
                            </m:e>
                            <m:sub>
                              <m:r>
                                <a:rPr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sz="2400"/>
                  </a:p>
                </p:txBody>
              </p:sp>
            </mc:Choice>
            <mc:Fallback xmlns="">
              <p:sp>
                <p:nvSpPr>
                  <p:cNvPr id="251" name="Equation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356625" y="541628"/>
                    <a:ext cx="298538" cy="216930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25000" r="-41667" b="-88889"/>
                    </a:stretch>
                  </a:blipFill>
                  <a:ln w="12700" cap="flat">
                    <a:noFill/>
                    <a:miter lim="400000"/>
                  </a:ln>
                  <a:effectLst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2" name="Equation"/>
                  <p:cNvSpPr txBox="1"/>
                  <p:nvPr/>
                </p:nvSpPr>
                <p:spPr>
                  <a:xfrm>
                    <a:off x="1750676" y="868462"/>
                    <a:ext cx="315850" cy="216930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</p:spPr>
                <p:txBody>
                  <a:bodyPr wrap="none" lIns="0" tIns="0" rIns="0" bIns="0">
                    <a:spAutoFit/>
                  </a:bodyPr>
                  <a:lstStyle/>
                  <a:p>
                    <a:pPr defTabSz="914400" latinLnBrk="1">
                      <a:defRPr>
                        <a:solidFill>
                          <a:srgbClr val="000000"/>
                        </a:solidFill>
                      </a:defRPr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𝐰</m:t>
                              </m:r>
                            </m:e>
                            <m:sub>
                              <m:r>
                                <a:rPr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sz="2400"/>
                  </a:p>
                </p:txBody>
              </p:sp>
            </mc:Choice>
            <mc:Fallback xmlns="">
              <p:sp>
                <p:nvSpPr>
                  <p:cNvPr id="252" name="Equation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50676" y="868462"/>
                    <a:ext cx="315850" cy="216930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23077" r="-34615" b="-88889"/>
                    </a:stretch>
                  </a:blipFill>
                  <a:ln w="12700" cap="flat">
                    <a:noFill/>
                    <a:miter lim="400000"/>
                  </a:ln>
                  <a:effectLst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1125665844"/>
      </p:ext>
    </p:extLst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Mini-batch Stochastic Gradient Descent (SGD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ja-JP" altLang="en-US" dirty="0"/>
              <a:t>随机</a:t>
            </a:r>
            <a:r>
              <a:rPr lang="ja-JP" altLang="en-US"/>
              <a:t>梯度下降</a:t>
            </a:r>
            <a:r>
              <a:rPr lang="en-US" altLang="ja-JP" dirty="0"/>
              <a:t> </a:t>
            </a:r>
            <a:r>
              <a:rPr dirty="0"/>
              <a:t>S</a:t>
            </a:r>
            <a:r>
              <a:rPr lang="en-US" dirty="0"/>
              <a:t>tochastic </a:t>
            </a:r>
            <a:r>
              <a:rPr dirty="0"/>
              <a:t>G</a:t>
            </a:r>
            <a:r>
              <a:rPr lang="en-US" dirty="0"/>
              <a:t>radient </a:t>
            </a:r>
            <a:r>
              <a:rPr dirty="0"/>
              <a:t>D</a:t>
            </a:r>
            <a:r>
              <a:rPr lang="en-US" dirty="0"/>
              <a:t>escent</a:t>
            </a:r>
            <a:endParaRPr dirty="0"/>
          </a:p>
        </p:txBody>
      </p:sp>
      <p:sp>
        <p:nvSpPr>
          <p:cNvPr id="290" name="Computing the gradient over the whole training data is too expensiv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marL="235818" indent="-235818" defTabSz="448055">
              <a:defRPr sz="2352"/>
            </a:pPr>
            <a:r>
              <a:rPr lang="ja-JP" altLang="en-US"/>
              <a:t>计算整个训练数据的梯度太昂贵了</a:t>
            </a:r>
            <a:endParaRPr lang="en-US" altLang="ja-JP" dirty="0"/>
          </a:p>
          <a:p>
            <a:pPr marL="795287" lvl="1" indent="-235818" defTabSz="448055">
              <a:defRPr sz="2352"/>
            </a:pPr>
            <a:r>
              <a:rPr lang="en-US" dirty="0"/>
              <a:t>DNN</a:t>
            </a:r>
            <a:r>
              <a:rPr lang="ja-JP" altLang="en-US"/>
              <a:t>模型需要几分钟到几小时</a:t>
            </a:r>
            <a:endParaRPr lang="en-US" altLang="ja-JP" dirty="0"/>
          </a:p>
          <a:p>
            <a:pPr marL="795287" lvl="1" indent="-235818" defTabSz="448055">
              <a:defRPr sz="2352"/>
            </a:pPr>
            <a:endParaRPr lang="en-US" altLang="ja-JP" dirty="0"/>
          </a:p>
          <a:p>
            <a:pPr marL="235818" indent="-235818" defTabSz="448055">
              <a:defRPr sz="2352"/>
            </a:pPr>
            <a:r>
              <a:rPr lang="ja-JP" altLang="en-US"/>
              <a:t>解决方案</a:t>
            </a:r>
            <a:r>
              <a:rPr lang="zh-CN" altLang="en-US" dirty="0"/>
              <a:t>：</a:t>
            </a:r>
            <a:r>
              <a:rPr lang="ja-JP" altLang="en-US"/>
              <a:t> 随机抽样</a:t>
            </a:r>
            <a:r>
              <a:rPr lang="en-US" dirty="0"/>
              <a:t>b</a:t>
            </a:r>
            <a:r>
              <a:rPr lang="zh-CN" altLang="en-US" dirty="0"/>
              <a:t>个样本</a:t>
            </a:r>
            <a:r>
              <a:rPr lang="en-US" altLang="ja-JP" dirty="0"/>
              <a:t>				</a:t>
            </a:r>
            <a:r>
              <a:rPr lang="ja-JP" altLang="en-US"/>
              <a:t>来估算损失</a:t>
            </a:r>
            <a:endParaRPr lang="en-US" dirty="0"/>
          </a:p>
          <a:p>
            <a:pPr marL="235818" indent="-235818" defTabSz="448055">
              <a:defRPr sz="2352"/>
            </a:pPr>
            <a:endParaRPr dirty="0"/>
          </a:p>
          <a:p>
            <a:pPr marL="235818" indent="-235818" defTabSz="448055">
              <a:defRPr sz="2352"/>
            </a:pPr>
            <a:endParaRPr dirty="0"/>
          </a:p>
          <a:p>
            <a:pPr marL="235818" indent="-235818" defTabSz="448055">
              <a:defRPr sz="2352"/>
            </a:pPr>
            <a:endParaRPr dirty="0"/>
          </a:p>
          <a:p>
            <a:pPr marL="784098" lvl="1" indent="-336042" defTabSz="448055">
              <a:defRPr sz="2352" i="1"/>
            </a:pPr>
            <a:r>
              <a:rPr dirty="0"/>
              <a:t>b </a:t>
            </a:r>
            <a:r>
              <a:rPr lang="ja-JP" altLang="en-US" i="0"/>
              <a:t>是</a:t>
            </a:r>
            <a:r>
              <a:rPr lang="zh-CN" altLang="en-US" i="0" dirty="0"/>
              <a:t>批量大小，</a:t>
            </a:r>
            <a:r>
              <a:rPr lang="ja-JP" altLang="en-US" i="0"/>
              <a:t>另一个重要的超参数</a:t>
            </a:r>
            <a:endParaRPr lang="en-US" dirty="0"/>
          </a:p>
          <a:p>
            <a:pPr marL="784098" lvl="1" indent="-336042" defTabSz="448055">
              <a:defRPr sz="2352" i="1"/>
            </a:pP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1" name="Equation"/>
              <p:cNvSpPr txBox="1"/>
              <p:nvPr/>
            </p:nvSpPr>
            <p:spPr>
              <a:xfrm>
                <a:off x="4572000" y="2320812"/>
                <a:ext cx="1215737" cy="278137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</m:oMath>
                  </m:oMathPara>
                </a14:m>
                <a:endParaRPr sz="2400" dirty="0"/>
              </a:p>
            </p:txBody>
          </p:sp>
        </mc:Choice>
        <mc:Fallback xmlns="">
          <p:sp>
            <p:nvSpPr>
              <p:cNvPr id="291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2320812"/>
                <a:ext cx="1215737" cy="278137"/>
              </a:xfrm>
              <a:prstGeom prst="rect">
                <a:avLst/>
              </a:prstGeom>
              <a:blipFill>
                <a:blip r:embed="rId3"/>
                <a:stretch>
                  <a:fillRect l="-9375" r="-13542" b="-47826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2" name="Equation"/>
              <p:cNvSpPr txBox="1"/>
              <p:nvPr/>
            </p:nvSpPr>
            <p:spPr>
              <a:xfrm>
                <a:off x="3593022" y="2822688"/>
                <a:ext cx="1957956" cy="849646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limLow>
                        <m:limLow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∑</m:t>
                          </m:r>
                        </m:e>
                        <m:lim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</m:lim>
                      </m:limLow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ℓ(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𝐰</m:t>
                      </m:r>
                      <m:sSub>
                        <m:sSubPr>
                          <m:ctrlPr>
                            <a:rPr sz="2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b/>
                      </m:sSub>
                    </m:oMath>
                  </m:oMathPara>
                </a14:m>
                <a:endParaRPr sz="2400" dirty="0"/>
              </a:p>
            </p:txBody>
          </p:sp>
        </mc:Choice>
        <mc:Fallback xmlns="">
          <p:sp>
            <p:nvSpPr>
              <p:cNvPr id="292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3022" y="2822688"/>
                <a:ext cx="1957956" cy="849646"/>
              </a:xfrm>
              <a:prstGeom prst="rect">
                <a:avLst/>
              </a:prstGeom>
              <a:blipFill>
                <a:blip r:embed="rId4"/>
                <a:stretch>
                  <a:fillRect l="-5161" r="-12258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01707620"/>
      </p:ext>
    </p:extLst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3855A6-C820-2147-AC95-360928C2D9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优化器种类</a:t>
            </a:r>
          </a:p>
        </p:txBody>
      </p:sp>
      <p:sp>
        <p:nvSpPr>
          <p:cNvPr id="4" name="Computing the gradient over the whole training data is too expensive…">
            <a:extLst>
              <a:ext uri="{FF2B5EF4-FFF2-40B4-BE49-F238E27FC236}">
                <a16:creationId xmlns:a16="http://schemas.microsoft.com/office/drawing/2014/main" id="{876BFCB4-2925-1F48-9375-05CACD1CF4E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40592" y="1009331"/>
            <a:ext cx="8205304" cy="355392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35818" indent="-235818" defTabSz="448055">
              <a:defRPr sz="2352"/>
            </a:pPr>
            <a:r>
              <a:rPr lang="en-US" altLang="zh-CN" dirty="0"/>
              <a:t>1.</a:t>
            </a:r>
            <a:r>
              <a:rPr lang="zh-CN" altLang="en-US" dirty="0"/>
              <a:t> 基础优化器：调参任务重，但可能比自适应优化器结果更好</a:t>
            </a:r>
            <a:endParaRPr lang="en-US" altLang="zh-CN" dirty="0"/>
          </a:p>
          <a:p>
            <a:pPr marL="235818" indent="-235818" defTabSz="448055">
              <a:defRPr sz="2352"/>
            </a:pPr>
            <a:r>
              <a:rPr lang="zh-CN" altLang="en-US" dirty="0"/>
              <a:t>    </a:t>
            </a:r>
            <a:r>
              <a:rPr lang="en-US" altLang="zh-CN" dirty="0"/>
              <a:t>SGD (with momentum)</a:t>
            </a:r>
            <a:r>
              <a:rPr lang="zh-CN" altLang="en-US" dirty="0"/>
              <a:t>，</a:t>
            </a:r>
            <a:r>
              <a:rPr lang="en-US" altLang="zh-CN" dirty="0" err="1"/>
              <a:t>Nestrov</a:t>
            </a:r>
            <a:r>
              <a:rPr lang="en-US" altLang="zh-CN" dirty="0"/>
              <a:t> SGD</a:t>
            </a:r>
          </a:p>
          <a:p>
            <a:pPr marL="235818" indent="-235818" defTabSz="448055">
              <a:defRPr sz="2352"/>
            </a:pPr>
            <a:endParaRPr lang="en-US" altLang="zh-CN" dirty="0"/>
          </a:p>
          <a:p>
            <a:pPr marL="235818" indent="-235818" defTabSz="448055">
              <a:defRPr sz="2352"/>
            </a:pPr>
            <a:r>
              <a:rPr lang="en-US" altLang="zh-CN" dirty="0"/>
              <a:t>2.</a:t>
            </a:r>
            <a:r>
              <a:rPr lang="zh-CN" altLang="en-US" dirty="0"/>
              <a:t> 自适应优化器：参数基本固定，或只需简单调节</a:t>
            </a:r>
            <a:endParaRPr lang="en-US" altLang="zh-CN" dirty="0"/>
          </a:p>
          <a:p>
            <a:pPr marL="235818" indent="-235818" defTabSz="448055">
              <a:defRPr sz="2352"/>
            </a:pPr>
            <a:r>
              <a:rPr lang="en-US" altLang="zh-CN" dirty="0"/>
              <a:t>	   Adam</a:t>
            </a:r>
            <a:r>
              <a:rPr lang="zh-CN" altLang="en-US" dirty="0"/>
              <a:t>（最广泛），</a:t>
            </a:r>
            <a:r>
              <a:rPr lang="en-US" altLang="zh-CN" dirty="0" err="1"/>
              <a:t>AdaGrad</a:t>
            </a:r>
            <a:r>
              <a:rPr lang="zh-CN" altLang="en-US" dirty="0"/>
              <a:t>，</a:t>
            </a:r>
            <a:r>
              <a:rPr lang="en-US" altLang="zh-CN" dirty="0" err="1"/>
              <a:t>AdaDelta</a:t>
            </a:r>
            <a:r>
              <a:rPr lang="zh-CN" altLang="en-US" dirty="0"/>
              <a:t>，</a:t>
            </a:r>
            <a:r>
              <a:rPr lang="en-US" altLang="zh-CN" dirty="0" err="1"/>
              <a:t>RMSProp</a:t>
            </a:r>
            <a:r>
              <a:rPr lang="zh-CN" altLang="en-US" dirty="0"/>
              <a:t>，</a:t>
            </a:r>
            <a:r>
              <a:rPr lang="en-US" altLang="zh-CN" dirty="0"/>
              <a:t>…</a:t>
            </a:r>
          </a:p>
          <a:p>
            <a:pPr marL="235818" indent="-235818" defTabSz="448055">
              <a:defRPr sz="2352"/>
            </a:pPr>
            <a:endParaRPr lang="en-US" altLang="zh-CN" dirty="0"/>
          </a:p>
          <a:p>
            <a:pPr marL="235818" indent="-235818" defTabSz="448055">
              <a:defRPr sz="2352"/>
            </a:pPr>
            <a:r>
              <a:rPr lang="en-US" altLang="zh-CN" dirty="0"/>
              <a:t>3.</a:t>
            </a:r>
            <a:r>
              <a:rPr lang="zh-CN" altLang="en-US" dirty="0"/>
              <a:t> 伪二阶优化器：</a:t>
            </a:r>
            <a:r>
              <a:rPr lang="en-US" altLang="zh-CN" dirty="0"/>
              <a:t>LBFGS</a:t>
            </a:r>
            <a:r>
              <a:rPr lang="zh-CN" altLang="en-US" dirty="0"/>
              <a:t>（速度慢，适用于凸优化）</a:t>
            </a:r>
            <a:endParaRPr lang="en-US" altLang="zh-CN" dirty="0"/>
          </a:p>
          <a:p>
            <a:pPr marL="235818" indent="-235818" defTabSz="448055">
              <a:defRPr sz="2352"/>
            </a:pPr>
            <a:endParaRPr lang="en-US" altLang="zh-CN" dirty="0"/>
          </a:p>
          <a:p>
            <a:pPr marL="235818" indent="-235818" defTabSz="448055">
              <a:defRPr sz="2352"/>
            </a:pPr>
            <a:r>
              <a:rPr lang="en-US" altLang="zh-CN" dirty="0"/>
              <a:t>4.</a:t>
            </a:r>
            <a:r>
              <a:rPr lang="zh-CN" altLang="en-US" dirty="0"/>
              <a:t> 其他：针对大批量数据优化等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19107218"/>
      </p:ext>
    </p:extLst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BB65F0-AF80-8947-AA7A-84C415D5DA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优化器使用常规</a:t>
            </a:r>
          </a:p>
        </p:txBody>
      </p:sp>
      <p:sp>
        <p:nvSpPr>
          <p:cNvPr id="4" name="Computing the gradient over the whole training data is too expensive…">
            <a:extLst>
              <a:ext uri="{FF2B5EF4-FFF2-40B4-BE49-F238E27FC236}">
                <a16:creationId xmlns:a16="http://schemas.microsoft.com/office/drawing/2014/main" id="{5B39E0AA-F755-374E-8AC1-3DB9C74780F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40592" y="1009331"/>
            <a:ext cx="8205304" cy="355392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457200" indent="-457200" defTabSz="448055">
              <a:buAutoNum type="arabicPeriod"/>
              <a:defRPr sz="2352"/>
            </a:pPr>
            <a:r>
              <a:rPr lang="zh-CN" altLang="en-US" dirty="0"/>
              <a:t>使用默认参数。例如：</a:t>
            </a:r>
            <a:r>
              <a:rPr lang="en-US" altLang="zh-CN" dirty="0"/>
              <a:t>Adam</a:t>
            </a:r>
            <a:r>
              <a:rPr lang="zh-CN" altLang="en-US" dirty="0"/>
              <a:t>使用</a:t>
            </a:r>
            <a:r>
              <a:rPr lang="en-US" altLang="zh-CN" dirty="0" err="1"/>
              <a:t>lr</a:t>
            </a:r>
            <a:r>
              <a:rPr lang="en-US" altLang="zh-CN" dirty="0"/>
              <a:t>=1e-3, beta1=0.9, beta2=0.999</a:t>
            </a:r>
          </a:p>
          <a:p>
            <a:pPr marL="457200" indent="-457200" defTabSz="448055">
              <a:buAutoNum type="arabicPeriod"/>
              <a:defRPr sz="2352"/>
            </a:pPr>
            <a:r>
              <a:rPr lang="zh-CN" altLang="en-US" dirty="0"/>
              <a:t>学习率调节范围在</a:t>
            </a:r>
            <a:r>
              <a:rPr lang="en-US" altLang="zh-CN" dirty="0"/>
              <a:t>[1e-5, 1e-2]</a:t>
            </a:r>
            <a:r>
              <a:rPr lang="zh-CN" altLang="en-US" dirty="0"/>
              <a:t>区间比较常见</a:t>
            </a:r>
            <a:endParaRPr lang="en-US" altLang="zh-CN" dirty="0"/>
          </a:p>
          <a:p>
            <a:pPr marL="457200" indent="-457200" defTabSz="448055">
              <a:buAutoNum type="arabicPeriod"/>
              <a:defRPr sz="2352"/>
            </a:pPr>
            <a:r>
              <a:rPr lang="zh-CN" altLang="en-US" dirty="0"/>
              <a:t>调参一般伴随着“学习率规划”（</a:t>
            </a:r>
            <a:r>
              <a:rPr lang="en-US" altLang="zh-CN" dirty="0"/>
              <a:t>Learning Rate Schedule</a:t>
            </a:r>
            <a:r>
              <a:rPr lang="zh-CN" altLang="en-US" dirty="0"/>
              <a:t>）</a:t>
            </a:r>
            <a:endParaRPr lang="en-US" altLang="zh-CN" dirty="0"/>
          </a:p>
          <a:p>
            <a:pPr marL="457200" indent="-457200" defTabSz="448055">
              <a:buAutoNum type="arabicPeriod"/>
              <a:defRPr sz="2352"/>
            </a:pPr>
            <a:r>
              <a:rPr lang="zh-CN" altLang="en-US" dirty="0"/>
              <a:t>推荐使用</a:t>
            </a:r>
            <a:r>
              <a:rPr lang="en-US" altLang="zh-CN" dirty="0"/>
              <a:t>Adam</a:t>
            </a:r>
            <a:r>
              <a:rPr lang="zh-CN" altLang="en-US" dirty="0"/>
              <a:t>进行测试，调优使用</a:t>
            </a:r>
            <a:r>
              <a:rPr lang="en-US" altLang="zh-CN" dirty="0"/>
              <a:t>Adam + Schedule</a:t>
            </a:r>
            <a:r>
              <a:rPr lang="zh-CN" altLang="en-US" dirty="0"/>
              <a:t>或</a:t>
            </a:r>
            <a:r>
              <a:rPr lang="en-US" altLang="zh-CN" dirty="0"/>
              <a:t>SGD </a:t>
            </a:r>
            <a:r>
              <a:rPr lang="en-US" altLang="zh-CN"/>
              <a:t>+ Schedule</a:t>
            </a:r>
            <a:endParaRPr lang="en-US" altLang="zh-CN" dirty="0"/>
          </a:p>
          <a:p>
            <a:pPr marL="457200" indent="-457200" defTabSz="448055">
              <a:buAutoNum type="arabicPeriod"/>
              <a:defRPr sz="2352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5610870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课程内容</a:t>
            </a:r>
          </a:p>
        </p:txBody>
      </p:sp>
      <p:sp>
        <p:nvSpPr>
          <p:cNvPr id="19" name="Logistics Homework, Project, Exam, Hours, User group…">
            <a:extLst>
              <a:ext uri="{FF2B5EF4-FFF2-40B4-BE49-F238E27FC236}">
                <a16:creationId xmlns:a16="http://schemas.microsoft.com/office/drawing/2014/main" id="{E6AC58FF-C43A-0649-9D28-4AB8A52DF74F}"/>
              </a:ext>
            </a:extLst>
          </p:cNvPr>
          <p:cNvSpPr txBox="1">
            <a:spLocks/>
          </p:cNvSpPr>
          <p:nvPr/>
        </p:nvSpPr>
        <p:spPr>
          <a:xfrm>
            <a:off x="492992" y="1161731"/>
            <a:ext cx="8205304" cy="35539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>
            <a:lvl1pPr marL="0" marR="0" indent="0" algn="l" defTabSz="4572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1pPr>
            <a:lvl2pPr marL="800100" marR="0" indent="-342900" algn="l" defTabSz="4572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2pPr>
            <a:lvl3pPr marL="1219200" marR="0" indent="-304800" algn="l" defTabSz="4572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3pPr>
            <a:lvl4pPr marL="1714500" marR="0" indent="-342900" algn="l" defTabSz="4572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4pPr>
            <a:lvl5pPr marL="2171700" marR="0" indent="-342900" algn="l" defTabSz="4572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5pPr>
            <a:lvl6pPr marL="2560320" marR="0" indent="-274320" algn="l" defTabSz="4572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6pPr>
            <a:lvl7pPr marL="3017520" marR="0" indent="-274320" algn="l" defTabSz="4572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7pPr>
            <a:lvl8pPr marL="3474720" marR="0" indent="-274320" algn="l" defTabSz="4572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8pPr>
            <a:lvl9pPr marL="3931920" marR="0" indent="-274320" algn="l" defTabSz="4572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9pPr>
          </a:lstStyle>
          <a:p>
            <a:pPr marL="235818" indent="-235818" defTabSz="448055" hangingPunct="1">
              <a:buSzPct val="100000"/>
              <a:buFontTx/>
              <a:buChar char="•"/>
              <a:defRPr sz="2352"/>
            </a:pPr>
            <a:r>
              <a:rPr lang="zh-CN" altLang="en-US" sz="2200" dirty="0"/>
              <a:t>第一次理论课：基础梳理</a:t>
            </a:r>
            <a:endParaRPr lang="en-US" altLang="zh-CN" sz="2200" dirty="0"/>
          </a:p>
          <a:p>
            <a:pPr marL="235818" indent="-235818" defTabSz="448055" hangingPunct="1">
              <a:buSzPct val="100000"/>
              <a:buFontTx/>
              <a:buChar char="•"/>
              <a:defRPr sz="2352"/>
            </a:pPr>
            <a:r>
              <a:rPr lang="zh-CN" altLang="en-US" sz="2200" dirty="0"/>
              <a:t>第一次实验：</a:t>
            </a:r>
            <a:r>
              <a:rPr lang="en-US" altLang="zh-CN" sz="2200" dirty="0"/>
              <a:t>Cifar10 CNN</a:t>
            </a:r>
            <a:r>
              <a:rPr lang="zh-CN" altLang="en-US" sz="2200" dirty="0"/>
              <a:t> 图像分类</a:t>
            </a:r>
            <a:endParaRPr lang="en-US" altLang="zh-CN" sz="2200" dirty="0"/>
          </a:p>
          <a:p>
            <a:pPr marL="235818" indent="-235818" defTabSz="448055" hangingPunct="1">
              <a:buSzPct val="100000"/>
              <a:buFontTx/>
              <a:buChar char="•"/>
              <a:defRPr sz="2352"/>
            </a:pPr>
            <a:r>
              <a:rPr lang="zh-CN" altLang="en-US" sz="2200" dirty="0"/>
              <a:t>第二次理论课：计算机视觉方法</a:t>
            </a:r>
            <a:endParaRPr lang="en-US" altLang="zh-CN" sz="2200" dirty="0"/>
          </a:p>
          <a:p>
            <a:pPr marL="235818" indent="-235818" defTabSz="448055" hangingPunct="1">
              <a:buSzPct val="100000"/>
              <a:buFontTx/>
              <a:buChar char="•"/>
              <a:defRPr sz="2352"/>
            </a:pPr>
            <a:r>
              <a:rPr lang="zh-CN" altLang="en-US" sz="2200" dirty="0"/>
              <a:t>第二次</a:t>
            </a:r>
            <a:r>
              <a:rPr lang="zh-CN" altLang="en-US" sz="2200"/>
              <a:t>实验：神经网络风格化</a:t>
            </a:r>
            <a:endParaRPr lang="en-US" altLang="zh-CN" sz="2200" dirty="0"/>
          </a:p>
          <a:p>
            <a:pPr marL="235818" indent="-235818" defTabSz="448055" hangingPunct="1">
              <a:buSzPct val="100000"/>
              <a:buFontTx/>
              <a:buChar char="•"/>
              <a:defRPr sz="2352"/>
            </a:pPr>
            <a:r>
              <a:rPr lang="zh-CN" altLang="en-US" sz="2200" dirty="0"/>
              <a:t>第三次实验：</a:t>
            </a:r>
            <a:r>
              <a:rPr lang="en-US" altLang="zh-CN" sz="2200" dirty="0"/>
              <a:t> PASCAL VOC FCN</a:t>
            </a:r>
            <a:r>
              <a:rPr lang="zh-CN" altLang="en-US" sz="2200" dirty="0"/>
              <a:t>图像语义分割</a:t>
            </a:r>
            <a:endParaRPr lang="en-US" altLang="zh-CN" sz="2200" dirty="0"/>
          </a:p>
        </p:txBody>
      </p:sp>
    </p:spTree>
    <p:extLst>
      <p:ext uri="{BB962C8B-B14F-4D97-AF65-F5344CB8AC3E}">
        <p14:creationId xmlns:p14="http://schemas.microsoft.com/office/powerpoint/2010/main" val="647728872"/>
      </p:ext>
    </p:extLst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Outlin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总结</a:t>
            </a:r>
            <a:endParaRPr dirty="0"/>
          </a:p>
        </p:txBody>
      </p:sp>
      <p:sp>
        <p:nvSpPr>
          <p:cNvPr id="6" name="Logistics Homework, Project, Exam, Hours, User group…">
            <a:extLst>
              <a:ext uri="{FF2B5EF4-FFF2-40B4-BE49-F238E27FC236}">
                <a16:creationId xmlns:a16="http://schemas.microsoft.com/office/drawing/2014/main" id="{160E5B1F-27A2-8F4E-997B-81CDD872D027}"/>
              </a:ext>
            </a:extLst>
          </p:cNvPr>
          <p:cNvSpPr txBox="1">
            <a:spLocks/>
          </p:cNvSpPr>
          <p:nvPr/>
        </p:nvSpPr>
        <p:spPr>
          <a:xfrm>
            <a:off x="492992" y="1161731"/>
            <a:ext cx="8205304" cy="35539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 fontScale="92500" lnSpcReduction="10000"/>
          </a:bodyPr>
          <a:lstStyle>
            <a:lvl1pPr marL="0" marR="0" indent="0" algn="l" defTabSz="4572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1pPr>
            <a:lvl2pPr marL="800100" marR="0" indent="-342900" algn="l" defTabSz="4572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2pPr>
            <a:lvl3pPr marL="1219200" marR="0" indent="-304800" algn="l" defTabSz="4572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3pPr>
            <a:lvl4pPr marL="1714500" marR="0" indent="-342900" algn="l" defTabSz="4572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4pPr>
            <a:lvl5pPr marL="2171700" marR="0" indent="-342900" algn="l" defTabSz="4572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5pPr>
            <a:lvl6pPr marL="2560320" marR="0" indent="-274320" algn="l" defTabSz="4572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6pPr>
            <a:lvl7pPr marL="3017520" marR="0" indent="-274320" algn="l" defTabSz="4572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7pPr>
            <a:lvl8pPr marL="3474720" marR="0" indent="-274320" algn="l" defTabSz="4572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8pPr>
            <a:lvl9pPr marL="3931920" marR="0" indent="-274320" algn="l" defTabSz="4572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9pPr>
          </a:lstStyle>
          <a:p>
            <a:pPr marL="235818" indent="-235818" defTabSz="448055" hangingPunct="1">
              <a:buSzPct val="100000"/>
              <a:buFontTx/>
              <a:buChar char="•"/>
              <a:defRPr sz="2352"/>
            </a:pPr>
            <a:r>
              <a:rPr lang="zh-CN" altLang="en-US" sz="2352" b="1" dirty="0"/>
              <a:t>多层感知器</a:t>
            </a:r>
            <a:endParaRPr lang="en-US" altLang="zh-CN" sz="2352" b="1" dirty="0"/>
          </a:p>
          <a:p>
            <a:pPr marL="235818" indent="-235818" defTabSz="448055" hangingPunct="1">
              <a:buSzPct val="100000"/>
              <a:buFontTx/>
              <a:buChar char="•"/>
              <a:defRPr sz="2352"/>
            </a:pPr>
            <a:r>
              <a:rPr lang="zh-CN" altLang="en-US" sz="2352" b="1" dirty="0"/>
              <a:t>矩阵微积分</a:t>
            </a:r>
            <a:endParaRPr lang="en-US" altLang="zh-CN" sz="2352" b="1" dirty="0"/>
          </a:p>
          <a:p>
            <a:pPr marL="1035918" lvl="1" indent="-235818" defTabSz="448055" hangingPunct="1">
              <a:defRPr sz="2352"/>
            </a:pPr>
            <a:r>
              <a:rPr lang="zh-CN" altLang="en-US" sz="1800" b="1" dirty="0"/>
              <a:t>链式法则</a:t>
            </a:r>
            <a:endParaRPr lang="en-US" altLang="zh-CN" sz="1800" b="1" dirty="0"/>
          </a:p>
          <a:p>
            <a:pPr marL="1035918" lvl="1" indent="-235818" defTabSz="448055" hangingPunct="1">
              <a:defRPr sz="2352"/>
            </a:pPr>
            <a:r>
              <a:rPr lang="zh-CN" altLang="en-US" sz="1800" b="1" dirty="0"/>
              <a:t>自动微分法</a:t>
            </a:r>
            <a:endParaRPr lang="en-US" altLang="zh-CN" sz="1800" b="1" dirty="0"/>
          </a:p>
          <a:p>
            <a:pPr marL="1035918" lvl="1" indent="-235818" defTabSz="448055" hangingPunct="1">
              <a:defRPr sz="2352"/>
            </a:pPr>
            <a:r>
              <a:rPr lang="zh-CN" altLang="en-US" sz="1800" b="1" dirty="0"/>
              <a:t>反向传播</a:t>
            </a:r>
            <a:endParaRPr lang="en-US" altLang="zh-CN" sz="1800" b="1" dirty="0"/>
          </a:p>
          <a:p>
            <a:pPr marL="1035918" lvl="1" indent="-235818" defTabSz="448055" hangingPunct="1">
              <a:defRPr sz="2352"/>
            </a:pPr>
            <a:r>
              <a:rPr lang="zh-CN" altLang="en-US" sz="1800" b="1" dirty="0"/>
              <a:t>优化器</a:t>
            </a:r>
          </a:p>
          <a:p>
            <a:pPr marL="235818" indent="-235818" defTabSz="448055" hangingPunct="1">
              <a:buSzPct val="100000"/>
              <a:buFontTx/>
              <a:buChar char="•"/>
              <a:defRPr sz="2352"/>
            </a:pPr>
            <a:r>
              <a:rPr lang="zh-CN" altLang="en-US" sz="2352" b="1" dirty="0"/>
              <a:t>补充材料：</a:t>
            </a:r>
            <a:endParaRPr lang="en-US" altLang="zh-CN" sz="2352" b="1" dirty="0"/>
          </a:p>
          <a:p>
            <a:pPr marL="1035918" lvl="1" indent="-235818" defTabSz="448055" hangingPunct="1">
              <a:defRPr sz="2352"/>
            </a:pPr>
            <a:r>
              <a:rPr lang="en-US" sz="2352" dirty="0">
                <a:hlinkClick r:id="rId2"/>
              </a:rPr>
              <a:t>https://courses.d2l.ai/zh-v2/</a:t>
            </a:r>
            <a:r>
              <a:rPr lang="en-US" sz="2352" dirty="0"/>
              <a:t> 3/20 – 3/21</a:t>
            </a:r>
          </a:p>
          <a:p>
            <a:pPr marL="1035918" lvl="1" indent="-235818" defTabSz="448055" hangingPunct="1">
              <a:defRPr sz="2352"/>
            </a:pPr>
            <a:r>
              <a:rPr lang="en-US" sz="2352" dirty="0">
                <a:hlinkClick r:id="rId3"/>
              </a:rPr>
              <a:t>https://pytorch123.com/</a:t>
            </a:r>
            <a:r>
              <a:rPr lang="en-US" sz="2352" dirty="0"/>
              <a:t> </a:t>
            </a:r>
            <a:r>
              <a:rPr lang="en-US" sz="2352" dirty="0" err="1"/>
              <a:t>Pytorch</a:t>
            </a:r>
            <a:r>
              <a:rPr lang="zh-CN" altLang="en-US" sz="2352" dirty="0"/>
              <a:t>中文文档</a:t>
            </a:r>
            <a:endParaRPr lang="en-US" altLang="zh-CN" sz="2352" dirty="0"/>
          </a:p>
          <a:p>
            <a:pPr marL="1035918" lvl="1" indent="-235818" defTabSz="448055" hangingPunct="1">
              <a:defRPr sz="2352"/>
            </a:pPr>
            <a:r>
              <a:rPr lang="en-US" sz="2352" dirty="0">
                <a:hlinkClick r:id="rId4"/>
              </a:rPr>
              <a:t>https://pytorch.org/docs</a:t>
            </a:r>
            <a:r>
              <a:rPr lang="en-US" sz="2352" dirty="0"/>
              <a:t> </a:t>
            </a:r>
            <a:r>
              <a:rPr lang="en-US" sz="2352" dirty="0" err="1"/>
              <a:t>Pytorch</a:t>
            </a:r>
            <a:r>
              <a:rPr lang="zh-CN" altLang="en-US" sz="2352" dirty="0"/>
              <a:t>官方文档</a:t>
            </a:r>
            <a:endParaRPr lang="en-US" sz="2352" dirty="0"/>
          </a:p>
        </p:txBody>
      </p:sp>
    </p:spTree>
    <p:extLst>
      <p:ext uri="{BB962C8B-B14F-4D97-AF65-F5344CB8AC3E}">
        <p14:creationId xmlns:p14="http://schemas.microsoft.com/office/powerpoint/2010/main" val="3668161320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课程评分标准</a:t>
            </a:r>
          </a:p>
        </p:txBody>
      </p:sp>
      <p:sp>
        <p:nvSpPr>
          <p:cNvPr id="18" name="Logistics Homework, Project, Exam, Hours, User group…">
            <a:extLst>
              <a:ext uri="{FF2B5EF4-FFF2-40B4-BE49-F238E27FC236}">
                <a16:creationId xmlns:a16="http://schemas.microsoft.com/office/drawing/2014/main" id="{160E5B1F-27A2-8F4E-997B-81CDD872D027}"/>
              </a:ext>
            </a:extLst>
          </p:cNvPr>
          <p:cNvSpPr txBox="1">
            <a:spLocks/>
          </p:cNvSpPr>
          <p:nvPr/>
        </p:nvSpPr>
        <p:spPr>
          <a:xfrm>
            <a:off x="492992" y="1161731"/>
            <a:ext cx="8205304" cy="37184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 fontScale="92500" lnSpcReduction="20000"/>
          </a:bodyPr>
          <a:lstStyle>
            <a:lvl1pPr marL="0" marR="0" indent="0" algn="l" defTabSz="4572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1pPr>
            <a:lvl2pPr marL="800100" marR="0" indent="-342900" algn="l" defTabSz="4572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2pPr>
            <a:lvl3pPr marL="1219200" marR="0" indent="-304800" algn="l" defTabSz="4572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3pPr>
            <a:lvl4pPr marL="1714500" marR="0" indent="-342900" algn="l" defTabSz="4572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4pPr>
            <a:lvl5pPr marL="2171700" marR="0" indent="-342900" algn="l" defTabSz="4572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5pPr>
            <a:lvl6pPr marL="2560320" marR="0" indent="-274320" algn="l" defTabSz="4572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6pPr>
            <a:lvl7pPr marL="3017520" marR="0" indent="-274320" algn="l" defTabSz="4572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7pPr>
            <a:lvl8pPr marL="3474720" marR="0" indent="-274320" algn="l" defTabSz="4572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8pPr>
            <a:lvl9pPr marL="3931920" marR="0" indent="-274320" algn="l" defTabSz="4572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9pPr>
          </a:lstStyle>
          <a:p>
            <a:pPr marL="235818" indent="-235818" defTabSz="448055" hangingPunct="1">
              <a:buSzPct val="100000"/>
              <a:buFontTx/>
              <a:buChar char="•"/>
              <a:defRPr sz="2352"/>
            </a:pPr>
            <a:r>
              <a:rPr lang="zh-CN" altLang="en-US" sz="2200" dirty="0"/>
              <a:t>平时成绩：</a:t>
            </a:r>
            <a:r>
              <a:rPr lang="en-US" altLang="zh-CN" sz="2200" dirty="0"/>
              <a:t>30%</a:t>
            </a:r>
          </a:p>
          <a:p>
            <a:pPr marL="1035918" lvl="1" indent="-235818" defTabSz="448055" hangingPunct="1">
              <a:defRPr sz="2352"/>
            </a:pPr>
            <a:r>
              <a:rPr lang="zh-CN" altLang="en-US" sz="2200" dirty="0"/>
              <a:t>签到</a:t>
            </a:r>
            <a:r>
              <a:rPr lang="en-US" altLang="zh-CN" sz="2200" dirty="0"/>
              <a:t>20%</a:t>
            </a:r>
            <a:r>
              <a:rPr lang="zh-CN" altLang="en-US" sz="2200" dirty="0"/>
              <a:t>，回答问题</a:t>
            </a:r>
            <a:r>
              <a:rPr lang="en-US" altLang="zh-CN" sz="2200" dirty="0"/>
              <a:t>10%</a:t>
            </a:r>
            <a:r>
              <a:rPr lang="zh-CN" altLang="en-US" sz="2200" dirty="0"/>
              <a:t>（附加分</a:t>
            </a:r>
            <a:r>
              <a:rPr lang="en-US" altLang="zh-CN" sz="2200" dirty="0"/>
              <a:t>5%</a:t>
            </a:r>
            <a:r>
              <a:rPr lang="zh-CN" altLang="en-US" sz="2200" dirty="0"/>
              <a:t>）</a:t>
            </a:r>
            <a:endParaRPr lang="en-US" altLang="zh-CN" sz="2200" dirty="0"/>
          </a:p>
          <a:p>
            <a:pPr marL="1035918" lvl="1" indent="-235818" defTabSz="448055" hangingPunct="1">
              <a:defRPr sz="2352"/>
            </a:pPr>
            <a:r>
              <a:rPr lang="zh-CN" altLang="en-US" sz="2200" dirty="0"/>
              <a:t>回答一次即可得满</a:t>
            </a:r>
            <a:endParaRPr lang="en-US" altLang="zh-CN" sz="2200" dirty="0"/>
          </a:p>
          <a:p>
            <a:pPr marL="1035918" lvl="1" indent="-235818" defTabSz="448055" hangingPunct="1">
              <a:defRPr sz="2352"/>
            </a:pPr>
            <a:r>
              <a:rPr lang="zh-CN" altLang="en-US" sz="2200" dirty="0"/>
              <a:t>若</a:t>
            </a:r>
            <a:r>
              <a:rPr lang="zh-CN" altLang="en-US" sz="2200" b="1" dirty="0"/>
              <a:t>自愿</a:t>
            </a:r>
            <a:r>
              <a:rPr lang="zh-CN" altLang="en-US" sz="2200" dirty="0"/>
              <a:t>回答更多问题，可得附加分</a:t>
            </a:r>
            <a:endParaRPr lang="en-US" altLang="zh-CN" sz="2200" dirty="0"/>
          </a:p>
          <a:p>
            <a:pPr marL="235818" indent="-235818" defTabSz="448055" hangingPunct="1">
              <a:buSzPct val="100000"/>
              <a:buFontTx/>
              <a:buChar char="•"/>
              <a:defRPr sz="2352"/>
            </a:pPr>
            <a:r>
              <a:rPr lang="zh-CN" altLang="en-US" sz="2200" dirty="0"/>
              <a:t>报告成绩：</a:t>
            </a:r>
            <a:r>
              <a:rPr lang="en-US" altLang="zh-CN" sz="2200" dirty="0"/>
              <a:t>70%</a:t>
            </a:r>
          </a:p>
          <a:p>
            <a:pPr marL="1035918" lvl="1" indent="-235818" defTabSz="448055" hangingPunct="1">
              <a:defRPr sz="2352"/>
            </a:pPr>
            <a:r>
              <a:rPr lang="zh-CN" altLang="en-US" sz="2200" dirty="0"/>
              <a:t>三次实验报告，分别占</a:t>
            </a:r>
            <a:r>
              <a:rPr lang="en-US" altLang="zh-CN" sz="2200" dirty="0"/>
              <a:t>10%,20%,20%</a:t>
            </a:r>
            <a:r>
              <a:rPr lang="zh-CN" altLang="en-US" sz="2200" dirty="0"/>
              <a:t>。</a:t>
            </a:r>
            <a:endParaRPr lang="en-US" altLang="zh-CN" sz="2200" dirty="0"/>
          </a:p>
          <a:p>
            <a:pPr marL="1035918" lvl="1" indent="-235818" defTabSz="448055" hangingPunct="1">
              <a:defRPr sz="2352"/>
            </a:pPr>
            <a:r>
              <a:rPr lang="zh-CN" altLang="en-US" sz="2200" dirty="0"/>
              <a:t>每次实验报告含有</a:t>
            </a:r>
            <a:r>
              <a:rPr lang="en-US" altLang="zh-CN" sz="2200" dirty="0"/>
              <a:t>5%,10%,10%</a:t>
            </a:r>
            <a:r>
              <a:rPr lang="zh-CN" altLang="en-US" sz="2200" dirty="0"/>
              <a:t>的附加分</a:t>
            </a:r>
            <a:endParaRPr lang="en-US" altLang="zh-CN" sz="2200" dirty="0"/>
          </a:p>
          <a:p>
            <a:pPr marL="1035918" lvl="1" indent="-235818" defTabSz="448055" hangingPunct="1">
              <a:defRPr sz="2352"/>
            </a:pPr>
            <a:r>
              <a:rPr lang="zh-CN" altLang="en-US" sz="2200" dirty="0"/>
              <a:t>附加分获得条件：当堂正确完成实验代码，并向老师解释代码</a:t>
            </a:r>
            <a:endParaRPr lang="en-US" altLang="zh-CN" sz="2200" dirty="0"/>
          </a:p>
          <a:p>
            <a:pPr marL="235818" indent="-235818" defTabSz="448055" hangingPunct="1">
              <a:buSzPct val="100000"/>
              <a:buFontTx/>
              <a:buChar char="•"/>
              <a:defRPr sz="2352"/>
            </a:pPr>
            <a:r>
              <a:rPr lang="zh-CN" altLang="en-US" sz="2200" dirty="0"/>
              <a:t>注意事项：</a:t>
            </a:r>
            <a:endParaRPr lang="en-US" altLang="zh-CN" sz="2200" dirty="0"/>
          </a:p>
          <a:p>
            <a:pPr marL="1035918" lvl="1" indent="-235818" defTabSz="448055" hangingPunct="1">
              <a:defRPr sz="2352"/>
            </a:pPr>
            <a:r>
              <a:rPr lang="zh-CN" altLang="en-US" sz="2200" dirty="0"/>
              <a:t>遵守课堂纪律，不影响他人，坚决不允许抄袭</a:t>
            </a:r>
            <a:endParaRPr lang="en-US" altLang="zh-CN" sz="2200" dirty="0"/>
          </a:p>
          <a:p>
            <a:pPr marL="1035918" lvl="1" indent="-235818" defTabSz="448055" hangingPunct="1">
              <a:defRPr sz="2352"/>
            </a:pPr>
            <a:r>
              <a:rPr lang="zh-CN" altLang="en-US" sz="2200" dirty="0"/>
              <a:t>一次报告抄袭，警告并责令重写</a:t>
            </a:r>
            <a:endParaRPr lang="en-US" altLang="zh-CN" sz="2200" dirty="0"/>
          </a:p>
          <a:p>
            <a:pPr marL="1035918" lvl="1" indent="-235818" defTabSz="448055" hangingPunct="1">
              <a:defRPr sz="2352"/>
            </a:pPr>
            <a:r>
              <a:rPr lang="zh-CN" altLang="en-US" sz="2200" dirty="0"/>
              <a:t>两次实验报告均雷同，成绩归零</a:t>
            </a:r>
            <a:endParaRPr lang="en-US" altLang="zh-CN" sz="2200" dirty="0"/>
          </a:p>
        </p:txBody>
      </p:sp>
    </p:spTree>
    <p:extLst>
      <p:ext uri="{BB962C8B-B14F-4D97-AF65-F5344CB8AC3E}">
        <p14:creationId xmlns:p14="http://schemas.microsoft.com/office/powerpoint/2010/main" val="4196438498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utline">
            <a:extLst>
              <a:ext uri="{FF2B5EF4-FFF2-40B4-BE49-F238E27FC236}">
                <a16:creationId xmlns:a16="http://schemas.microsoft.com/office/drawing/2014/main" id="{F9E603DD-9CB4-F842-99A3-803C8861F3A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1761" y="114935"/>
            <a:ext cx="8205305" cy="545743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神经网络视频风格化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80850747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A1FC1B-7E37-784A-86CA-17B8CB2FAF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图像编辑</a:t>
            </a:r>
          </a:p>
        </p:txBody>
      </p:sp>
      <p:pic>
        <p:nvPicPr>
          <p:cNvPr id="4" name="Supplementary_Video1">
            <a:hlinkClick r:id="" action="ppaction://media"/>
            <a:extLst>
              <a:ext uri="{FF2B5EF4-FFF2-40B4-BE49-F238E27FC236}">
                <a16:creationId xmlns:a16="http://schemas.microsoft.com/office/drawing/2014/main" id="{A994824F-F773-324A-A876-21E2E522D7E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72359" y="765103"/>
            <a:ext cx="7346731" cy="4132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19168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142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Outlin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 dirty="0"/>
              <a:t>概要</a:t>
            </a:r>
            <a:endParaRPr dirty="0"/>
          </a:p>
        </p:txBody>
      </p:sp>
      <p:sp>
        <p:nvSpPr>
          <p:cNvPr id="6" name="Logistics Homework, Project, Exam, Hours, User group…">
            <a:extLst>
              <a:ext uri="{FF2B5EF4-FFF2-40B4-BE49-F238E27FC236}">
                <a16:creationId xmlns:a16="http://schemas.microsoft.com/office/drawing/2014/main" id="{160E5B1F-27A2-8F4E-997B-81CDD872D027}"/>
              </a:ext>
            </a:extLst>
          </p:cNvPr>
          <p:cNvSpPr txBox="1">
            <a:spLocks/>
          </p:cNvSpPr>
          <p:nvPr/>
        </p:nvSpPr>
        <p:spPr>
          <a:xfrm>
            <a:off x="492992" y="1161731"/>
            <a:ext cx="8205304" cy="35539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>
            <a:lvl1pPr marL="0" marR="0" indent="0" algn="l" defTabSz="4572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1pPr>
            <a:lvl2pPr marL="800100" marR="0" indent="-342900" algn="l" defTabSz="4572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2pPr>
            <a:lvl3pPr marL="1219200" marR="0" indent="-304800" algn="l" defTabSz="4572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3pPr>
            <a:lvl4pPr marL="1714500" marR="0" indent="-342900" algn="l" defTabSz="4572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4pPr>
            <a:lvl5pPr marL="2171700" marR="0" indent="-342900" algn="l" defTabSz="4572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5pPr>
            <a:lvl6pPr marL="2560320" marR="0" indent="-274320" algn="l" defTabSz="4572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6pPr>
            <a:lvl7pPr marL="3017520" marR="0" indent="-274320" algn="l" defTabSz="4572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7pPr>
            <a:lvl8pPr marL="3474720" marR="0" indent="-274320" algn="l" defTabSz="4572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8pPr>
            <a:lvl9pPr marL="3931920" marR="0" indent="-274320" algn="l" defTabSz="4572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9pPr>
          </a:lstStyle>
          <a:p>
            <a:pPr marL="235818" indent="-235818" defTabSz="448055" hangingPunct="1">
              <a:buSzPct val="100000"/>
              <a:buFontTx/>
              <a:buChar char="•"/>
              <a:defRPr sz="2352"/>
            </a:pPr>
            <a:r>
              <a:rPr lang="ja-JP" altLang="en-US" sz="2352" b="1" dirty="0"/>
              <a:t>深度学习</a:t>
            </a:r>
            <a:r>
              <a:rPr lang="ja-JP" altLang="en-US" sz="2352" b="1"/>
              <a:t>简要概述</a:t>
            </a:r>
            <a:endParaRPr lang="en-US" altLang="ja-JP" sz="2352" b="1" dirty="0"/>
          </a:p>
          <a:p>
            <a:pPr marL="235818" indent="-235818" defTabSz="448055" hangingPunct="1">
              <a:buSzPct val="100000"/>
              <a:buFontTx/>
              <a:buChar char="•"/>
              <a:defRPr sz="2352"/>
            </a:pPr>
            <a:r>
              <a:rPr lang="zh-CN" altLang="en-US" sz="2352" b="1" dirty="0"/>
              <a:t>多层感知器</a:t>
            </a:r>
            <a:endParaRPr lang="en-US" altLang="ja-JP" sz="2352" b="1" dirty="0"/>
          </a:p>
          <a:p>
            <a:pPr marL="235818" indent="-235818" defTabSz="448055" hangingPunct="1">
              <a:buSzPct val="100000"/>
              <a:buFontTx/>
              <a:buChar char="•"/>
              <a:defRPr sz="2352"/>
            </a:pPr>
            <a:r>
              <a:rPr lang="zh-CN" altLang="en-US" sz="2352" b="1" dirty="0"/>
              <a:t>矩阵微积分</a:t>
            </a:r>
            <a:endParaRPr lang="en-US" altLang="zh-CN" sz="2352" b="1" dirty="0"/>
          </a:p>
          <a:p>
            <a:pPr marL="1035918" lvl="1" indent="-235818" defTabSz="448055" hangingPunct="1">
              <a:defRPr sz="2352"/>
            </a:pPr>
            <a:r>
              <a:rPr lang="zh-CN" altLang="en-US" sz="1800" b="1" dirty="0"/>
              <a:t>链式法则</a:t>
            </a:r>
            <a:endParaRPr lang="en-US" altLang="zh-CN" sz="1800" b="1" dirty="0"/>
          </a:p>
          <a:p>
            <a:pPr marL="1035918" lvl="1" indent="-235818" defTabSz="448055" hangingPunct="1">
              <a:defRPr sz="2352"/>
            </a:pPr>
            <a:r>
              <a:rPr lang="zh-CN" altLang="en-US" sz="1800" b="1" dirty="0"/>
              <a:t>自动微分法</a:t>
            </a:r>
            <a:endParaRPr lang="en-US" altLang="zh-CN" sz="1800" b="1" dirty="0"/>
          </a:p>
          <a:p>
            <a:pPr marL="1035918" lvl="1" indent="-235818" defTabSz="448055" hangingPunct="1">
              <a:defRPr sz="2352"/>
            </a:pPr>
            <a:r>
              <a:rPr lang="zh-CN" altLang="en-US" sz="1800" b="1" dirty="0"/>
              <a:t>反向传播</a:t>
            </a:r>
          </a:p>
          <a:p>
            <a:pPr marL="235818" indent="-235818" defTabSz="448055" hangingPunct="1">
              <a:buSzPct val="100000"/>
              <a:buFontTx/>
              <a:buChar char="•"/>
              <a:defRPr sz="2352"/>
            </a:pPr>
            <a:endParaRPr lang="en-US" sz="2352" b="1" dirty="0"/>
          </a:p>
        </p:txBody>
      </p:sp>
    </p:spTree>
    <p:extLst>
      <p:ext uri="{BB962C8B-B14F-4D97-AF65-F5344CB8AC3E}">
        <p14:creationId xmlns:p14="http://schemas.microsoft.com/office/powerpoint/2010/main" val="614690468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DeckTemplate-AWS">
  <a:themeElements>
    <a:clrScheme name="DeckTemplate-AWS">
      <a:dk1>
        <a:srgbClr val="474746"/>
      </a:dk1>
      <a:lt1>
        <a:srgbClr val="FFFFFF"/>
      </a:lt1>
      <a:dk2>
        <a:srgbClr val="A7A7A7"/>
      </a:dk2>
      <a:lt2>
        <a:srgbClr val="535353"/>
      </a:lt2>
      <a:accent1>
        <a:srgbClr val="FCB64C"/>
      </a:accent1>
      <a:accent2>
        <a:srgbClr val="F7A028"/>
      </a:accent2>
      <a:accent3>
        <a:srgbClr val="0C67AE"/>
      </a:accent3>
      <a:accent4>
        <a:srgbClr val="7BC233"/>
      </a:accent4>
      <a:accent5>
        <a:srgbClr val="FDD645"/>
      </a:accent5>
      <a:accent6>
        <a:srgbClr val="999A98"/>
      </a:accent6>
      <a:hlink>
        <a:srgbClr val="0000FF"/>
      </a:hlink>
      <a:folHlink>
        <a:srgbClr val="FF00FF"/>
      </a:folHlink>
    </a:clrScheme>
    <a:fontScheme name="DeckTemplate-AWS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DeckTemplate-AW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900"/>
          </a:spcBef>
          <a:spcAft>
            <a:spcPts val="0"/>
          </a:spcAft>
          <a:buClrTx/>
          <a:buSzTx/>
          <a:buFontTx/>
          <a:buNone/>
          <a:tabLst/>
          <a:defRPr kumimoji="0" sz="4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474746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DeckTemplate-AWS">
  <a:themeElements>
    <a:clrScheme name="DeckTemplate-AWS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CB64C"/>
      </a:accent1>
      <a:accent2>
        <a:srgbClr val="F7A028"/>
      </a:accent2>
      <a:accent3>
        <a:srgbClr val="0C67AE"/>
      </a:accent3>
      <a:accent4>
        <a:srgbClr val="7BC233"/>
      </a:accent4>
      <a:accent5>
        <a:srgbClr val="FDD645"/>
      </a:accent5>
      <a:accent6>
        <a:srgbClr val="999A98"/>
      </a:accent6>
      <a:hlink>
        <a:srgbClr val="0000FF"/>
      </a:hlink>
      <a:folHlink>
        <a:srgbClr val="FF00FF"/>
      </a:folHlink>
    </a:clrScheme>
    <a:fontScheme name="DeckTemplate-AWS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DeckTemplate-AW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900"/>
          </a:spcBef>
          <a:spcAft>
            <a:spcPts val="0"/>
          </a:spcAft>
          <a:buClrTx/>
          <a:buSzTx/>
          <a:buFontTx/>
          <a:buNone/>
          <a:tabLst/>
          <a:defRPr kumimoji="0" sz="4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474746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1140</TotalTime>
  <Words>1605</Words>
  <Application>Microsoft Macintosh PowerPoint</Application>
  <PresentationFormat>全屏显示(16:9)</PresentationFormat>
  <Paragraphs>329</Paragraphs>
  <Slides>50</Slides>
  <Notes>8</Notes>
  <HiddenSlides>0</HiddenSlides>
  <MMClips>1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50</vt:i4>
      </vt:variant>
    </vt:vector>
  </HeadingPairs>
  <TitlesOfParts>
    <vt:vector size="54" baseType="lpstr">
      <vt:lpstr>Arial</vt:lpstr>
      <vt:lpstr>Calibri</vt:lpstr>
      <vt:lpstr>Cambria Math</vt:lpstr>
      <vt:lpstr>DeckTemplate-AWS</vt:lpstr>
      <vt:lpstr>PowerPoint 演示文稿</vt:lpstr>
      <vt:lpstr>个人简介</vt:lpstr>
      <vt:lpstr>课程简介</vt:lpstr>
      <vt:lpstr>课程简介</vt:lpstr>
      <vt:lpstr>课程内容</vt:lpstr>
      <vt:lpstr>课程评分标准</vt:lpstr>
      <vt:lpstr>神经网络视频风格化</vt:lpstr>
      <vt:lpstr>图像编辑</vt:lpstr>
      <vt:lpstr>概要</vt:lpstr>
      <vt:lpstr>深度学习</vt:lpstr>
      <vt:lpstr>图像分类</vt:lpstr>
      <vt:lpstr>ImageNet 数据集 (2010)</vt:lpstr>
      <vt:lpstr>图像分类</vt:lpstr>
      <vt:lpstr>目标检测、语义分割、实例分割</vt:lpstr>
      <vt:lpstr>图片风格变换</vt:lpstr>
      <vt:lpstr>人脸合成</vt:lpstr>
      <vt:lpstr>自然语言词向量嵌入 Word Embedding</vt:lpstr>
      <vt:lpstr>图像描述 Image Caption</vt:lpstr>
      <vt:lpstr>视觉问答 Visual Questioning and Answering</vt:lpstr>
      <vt:lpstr>自然语言文本合成 Controlled Language Generation</vt:lpstr>
      <vt:lpstr>自然语言文本合成 Controlled Language Generation</vt:lpstr>
      <vt:lpstr>感知机</vt:lpstr>
      <vt:lpstr>单隐藏层 Hidden Layer</vt:lpstr>
      <vt:lpstr>单隐藏层 Hidden Layer</vt:lpstr>
      <vt:lpstr>单隐藏层 Hidden Layer</vt:lpstr>
      <vt:lpstr>sigmoid</vt:lpstr>
      <vt:lpstr>双曲正切 TanH</vt:lpstr>
      <vt:lpstr>ReLU</vt:lpstr>
      <vt:lpstr>PowerPoint 演示文稿</vt:lpstr>
      <vt:lpstr>PowerPoint 演示文稿</vt:lpstr>
      <vt:lpstr>矩阵微积分</vt:lpstr>
      <vt:lpstr>PowerPoint 演示文稿</vt:lpstr>
      <vt:lpstr>例子</vt:lpstr>
      <vt:lpstr>例子</vt:lpstr>
      <vt:lpstr>链式法则 Chain Rule</vt:lpstr>
      <vt:lpstr>链式法则</vt:lpstr>
      <vt:lpstr>自动微分 Automatic Differentiation</vt:lpstr>
      <vt:lpstr>自动微分（AD）</vt:lpstr>
      <vt:lpstr>计算图</vt:lpstr>
      <vt:lpstr>反向传播 Backpropagation</vt:lpstr>
      <vt:lpstr>反向传播 Backpropagation</vt:lpstr>
      <vt:lpstr>反向传播 Backpropagation</vt:lpstr>
      <vt:lpstr>反向传播 Backpropagation</vt:lpstr>
      <vt:lpstr>反向传播 Backpropagation</vt:lpstr>
      <vt:lpstr>优化器 Optimizer</vt:lpstr>
      <vt:lpstr>梯度下降 Gradient Descent </vt:lpstr>
      <vt:lpstr>随机梯度下降 Stochastic Gradient Descent</vt:lpstr>
      <vt:lpstr>优化器种类</vt:lpstr>
      <vt:lpstr>优化器使用常规</vt:lpstr>
      <vt:lpstr>总结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jianjin xu</cp:lastModifiedBy>
  <cp:revision>282</cp:revision>
  <dcterms:modified xsi:type="dcterms:W3CDTF">2022-05-10T00:32:25Z</dcterms:modified>
</cp:coreProperties>
</file>